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81" r:id="rId3"/>
    <p:sldId id="257" r:id="rId4"/>
    <p:sldId id="260" r:id="rId5"/>
    <p:sldId id="264" r:id="rId6"/>
    <p:sldId id="265" r:id="rId7"/>
    <p:sldId id="266" r:id="rId8"/>
    <p:sldId id="267" r:id="rId9"/>
    <p:sldId id="268" r:id="rId10"/>
    <p:sldId id="269" r:id="rId11"/>
    <p:sldId id="272" r:id="rId12"/>
    <p:sldId id="270" r:id="rId13"/>
    <p:sldId id="271" r:id="rId14"/>
    <p:sldId id="273" r:id="rId15"/>
    <p:sldId id="274" r:id="rId16"/>
    <p:sldId id="275" r:id="rId17"/>
    <p:sldId id="276" r:id="rId18"/>
    <p:sldId id="277" r:id="rId19"/>
    <p:sldId id="278" r:id="rId20"/>
    <p:sldId id="282" r:id="rId21"/>
    <p:sldId id="279" r:id="rId22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58B44E-064B-4B42-BD50-AEC8BB939D86}" type="datetimeFigureOut">
              <a:rPr lang="nb-NO" smtClean="0"/>
              <a:pPr/>
              <a:t>17.09.2009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EA9C44-E363-4637-A34B-C2F3A26B7C3F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EA9C44-E363-4637-A34B-C2F3A26B7C3F}" type="slidenum">
              <a:rPr lang="nb-NO" smtClean="0"/>
              <a:pPr/>
              <a:t>1</a:t>
            </a:fld>
            <a:endParaRPr 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EA9C44-E363-4637-A34B-C2F3A26B7C3F}" type="slidenum">
              <a:rPr lang="nb-NO" smtClean="0"/>
              <a:pPr/>
              <a:t>2</a:t>
            </a:fld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sz="14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endParaRPr lang="nb-NO" sz="1400" dirty="0" smtClean="0"/>
          </a:p>
          <a:p>
            <a:endParaRPr lang="nb-NO" sz="14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Font typeface="Arial" pitchFamily="34" charset="0"/>
              <a:buNone/>
            </a:pPr>
            <a:endParaRPr lang="nb-NO" sz="1400" dirty="0" smtClean="0"/>
          </a:p>
          <a:p>
            <a:pPr>
              <a:buFont typeface="Arial" pitchFamily="34" charset="0"/>
              <a:buNone/>
            </a:pPr>
            <a:endParaRPr lang="nb-NO" sz="1400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EA9C44-E363-4637-A34B-C2F3A26B7C3F}" type="slidenum">
              <a:rPr lang="nb-NO" smtClean="0"/>
              <a:pPr/>
              <a:t>3</a:t>
            </a:fld>
            <a:endParaRPr lang="nb-N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None/>
            </a:pPr>
            <a:endParaRPr lang="nb-NO" sz="1400" dirty="0" smtClean="0">
              <a:sym typeface="Wingdings" pitchFamily="2" charset="2"/>
            </a:endParaRPr>
          </a:p>
          <a:p>
            <a:pPr marL="514350" indent="-514350">
              <a:buFont typeface="Arial" pitchFamily="34" charset="0"/>
              <a:buNone/>
            </a:pPr>
            <a:endParaRPr lang="nb-NO" sz="1600" dirty="0" smtClean="0">
              <a:sym typeface="Wingdings" pitchFamily="2" charset="2"/>
            </a:endParaRPr>
          </a:p>
          <a:p>
            <a:pPr marL="514350" indent="-514350">
              <a:buFont typeface="Arial" pitchFamily="34" charset="0"/>
              <a:buChar char="•"/>
            </a:pPr>
            <a:endParaRPr lang="nb-NO" sz="1600" dirty="0" smtClean="0">
              <a:sym typeface="Wingdings" pitchFamily="2" charset="2"/>
            </a:endParaRPr>
          </a:p>
          <a:p>
            <a:pPr marL="514350" indent="-514350">
              <a:buFont typeface="Arial" pitchFamily="34" charset="0"/>
              <a:buChar char="•"/>
            </a:pPr>
            <a:endParaRPr lang="nb-NO" sz="1600" dirty="0" smtClean="0">
              <a:sym typeface="Wingdings" pitchFamily="2" charset="2"/>
            </a:endParaRPr>
          </a:p>
          <a:p>
            <a:pPr>
              <a:buFont typeface="Arial" pitchFamily="34" charset="0"/>
              <a:buChar char="•"/>
            </a:pPr>
            <a:endParaRPr lang="nb-NO" sz="16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EA9C44-E363-4637-A34B-C2F3A26B7C3F}" type="slidenum">
              <a:rPr lang="nb-NO" smtClean="0"/>
              <a:pPr/>
              <a:t>4</a:t>
            </a:fld>
            <a:endParaRPr lang="nb-NO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EA9C44-E363-4637-A34B-C2F3A26B7C3F}" type="slidenum">
              <a:rPr lang="nb-NO" smtClean="0"/>
              <a:pPr/>
              <a:t>5</a:t>
            </a:fld>
            <a:endParaRPr lang="nb-NO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None/>
            </a:pPr>
            <a:endParaRPr lang="nb-NO" sz="1600" baseline="0" dirty="0" smtClean="0"/>
          </a:p>
          <a:p>
            <a:pPr>
              <a:buFont typeface="Arial" pitchFamily="34" charset="0"/>
              <a:buNone/>
            </a:pPr>
            <a:endParaRPr lang="nb-NO" sz="1600" baseline="0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EA9C44-E363-4637-A34B-C2F3A26B7C3F}" type="slidenum">
              <a:rPr lang="nb-NO" smtClean="0"/>
              <a:pPr/>
              <a:t>6</a:t>
            </a:fld>
            <a:endParaRPr lang="nb-NO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None/>
            </a:pPr>
            <a:endParaRPr lang="nb-NO" sz="1600" baseline="0" dirty="0" smtClean="0">
              <a:sym typeface="Wingdings" pitchFamily="2" charset="2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EA9C44-E363-4637-A34B-C2F3A26B7C3F}" type="slidenum">
              <a:rPr lang="nb-NO" smtClean="0"/>
              <a:pPr/>
              <a:t>7</a:t>
            </a:fld>
            <a:endParaRPr lang="nb-NO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None/>
            </a:pPr>
            <a:endParaRPr lang="nb-NO" sz="16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EA9C44-E363-4637-A34B-C2F3A26B7C3F}" type="slidenum">
              <a:rPr lang="nb-NO" smtClean="0"/>
              <a:pPr/>
              <a:t>8</a:t>
            </a:fld>
            <a:endParaRPr lang="nb-NO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None/>
            </a:pPr>
            <a:endParaRPr lang="nb-NO" sz="16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EA9C44-E363-4637-A34B-C2F3A26B7C3F}" type="slidenum">
              <a:rPr lang="nb-NO" smtClean="0"/>
              <a:pPr/>
              <a:t>9</a:t>
            </a:fld>
            <a:endParaRPr lang="nb-NO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nb-NO" sz="16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EA9C44-E363-4637-A34B-C2F3A26B7C3F}" type="slidenum">
              <a:rPr lang="nb-NO" smtClean="0"/>
              <a:pPr/>
              <a:t>10</a:t>
            </a:fld>
            <a:endParaRPr lang="nb-NO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EA9C44-E363-4637-A34B-C2F3A26B7C3F}" type="slidenum">
              <a:rPr lang="nb-NO" smtClean="0"/>
              <a:pPr/>
              <a:t>11</a:t>
            </a:fld>
            <a:endParaRPr lang="nb-NO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nb-NO" sz="16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nb-NO" sz="1600" dirty="0" smtClean="0">
              <a:sym typeface="Wingdings" pitchFamily="2" charset="2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EA9C44-E363-4637-A34B-C2F3A26B7C3F}" type="slidenum">
              <a:rPr lang="nb-NO" smtClean="0"/>
              <a:pPr/>
              <a:t>12</a:t>
            </a:fld>
            <a:endParaRPr lang="nb-NO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>
              <a:buFont typeface="Arial" pitchFamily="34" charset="0"/>
              <a:buChar char="•"/>
            </a:pPr>
            <a:endParaRPr lang="nb-NO" sz="1050" baseline="0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EA9C44-E363-4637-A34B-C2F3A26B7C3F}" type="slidenum">
              <a:rPr lang="nb-NO" smtClean="0"/>
              <a:pPr/>
              <a:t>13</a:t>
            </a:fld>
            <a:endParaRPr lang="nb-NO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EA9C44-E363-4637-A34B-C2F3A26B7C3F}" type="slidenum">
              <a:rPr lang="nb-NO" smtClean="0"/>
              <a:pPr/>
              <a:t>14</a:t>
            </a:fld>
            <a:endParaRPr lang="nb-NO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Arial" pitchFamily="34" charset="0"/>
              <a:buChar char="•"/>
            </a:pPr>
            <a:endParaRPr lang="nb-NO" sz="16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Font typeface="Arial" pitchFamily="34" charset="0"/>
              <a:buChar char="•"/>
            </a:pPr>
            <a:endParaRPr lang="nn-NO" sz="16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Font typeface="Arial" pitchFamily="34" charset="0"/>
              <a:buChar char="•"/>
            </a:pPr>
            <a:endParaRPr lang="nn-NO" sz="16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Font typeface="Arial" pitchFamily="34" charset="0"/>
              <a:buChar char="•"/>
            </a:pPr>
            <a:endParaRPr lang="nb-NO" sz="16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EA9C44-E363-4637-A34B-C2F3A26B7C3F}" type="slidenum">
              <a:rPr lang="nb-NO" smtClean="0"/>
              <a:pPr/>
              <a:t>15</a:t>
            </a:fld>
            <a:endParaRPr lang="nb-NO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sz="16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EA9C44-E363-4637-A34B-C2F3A26B7C3F}" type="slidenum">
              <a:rPr lang="nb-NO" smtClean="0"/>
              <a:pPr/>
              <a:t>16</a:t>
            </a:fld>
            <a:endParaRPr lang="nb-NO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EA9C44-E363-4637-A34B-C2F3A26B7C3F}" type="slidenum">
              <a:rPr lang="nb-NO" smtClean="0"/>
              <a:pPr/>
              <a:t>17</a:t>
            </a:fld>
            <a:endParaRPr lang="nb-NO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nb-NO" sz="16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EA9C44-E363-4637-A34B-C2F3A26B7C3F}" type="slidenum">
              <a:rPr lang="nb-NO" smtClean="0"/>
              <a:pPr/>
              <a:t>18</a:t>
            </a:fld>
            <a:endParaRPr lang="nb-NO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EA9C44-E363-4637-A34B-C2F3A26B7C3F}" type="slidenum">
              <a:rPr lang="nb-NO" smtClean="0"/>
              <a:pPr/>
              <a:t>19</a:t>
            </a:fld>
            <a:endParaRPr lang="nb-NO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EA9C44-E363-4637-A34B-C2F3A26B7C3F}" type="slidenum">
              <a:rPr lang="nb-NO" smtClean="0"/>
              <a:pPr/>
              <a:t>20</a:t>
            </a:fld>
            <a:endParaRPr lang="nb-NO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EA9C44-E363-4637-A34B-C2F3A26B7C3F}" type="slidenum">
              <a:rPr lang="nb-NO" smtClean="0"/>
              <a:pPr/>
              <a:t>21</a:t>
            </a:fld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MF_bakgrunn_rø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00098" y="-1500222"/>
            <a:ext cx="10144196" cy="9432447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pic>
        <p:nvPicPr>
          <p:cNvPr id="8" name="Bilde 7" descr="MF_ny_ne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454" y="357190"/>
            <a:ext cx="3008662" cy="71435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9544B42-8E67-4139-AADC-262FB936DC03}" type="datetimeFigureOut">
              <a:rPr lang="nb-NO" smtClean="0"/>
              <a:pPr/>
              <a:t>17.09.2009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34CD604-6AD3-42C1-8B1A-A376BB74C78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9544B42-8E67-4139-AADC-262FB936DC03}" type="datetimeFigureOut">
              <a:rPr lang="nb-NO" smtClean="0"/>
              <a:pPr/>
              <a:t>17.09.2009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34CD604-6AD3-42C1-8B1A-A376BB74C78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9544B42-8E67-4139-AADC-262FB936DC03}" type="datetimeFigureOut">
              <a:rPr lang="nb-NO" smtClean="0"/>
              <a:pPr/>
              <a:t>17.09.2009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34CD604-6AD3-42C1-8B1A-A376BB74C78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9544B42-8E67-4139-AADC-262FB936DC03}" type="datetimeFigureOut">
              <a:rPr lang="nb-NO" smtClean="0"/>
              <a:pPr/>
              <a:t>17.09.2009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34CD604-6AD3-42C1-8B1A-A376BB74C78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9544B42-8E67-4139-AADC-262FB936DC03}" type="datetimeFigureOut">
              <a:rPr lang="nb-NO" smtClean="0"/>
              <a:pPr/>
              <a:t>17.09.2009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34CD604-6AD3-42C1-8B1A-A376BB74C78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9544B42-8E67-4139-AADC-262FB936DC03}" type="datetimeFigureOut">
              <a:rPr lang="nb-NO" smtClean="0"/>
              <a:pPr/>
              <a:t>17.09.2009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34CD604-6AD3-42C1-8B1A-A376BB74C78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9544B42-8E67-4139-AADC-262FB936DC03}" type="datetimeFigureOut">
              <a:rPr lang="nb-NO" smtClean="0"/>
              <a:pPr/>
              <a:t>17.09.2009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34CD604-6AD3-42C1-8B1A-A376BB74C78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9544B42-8E67-4139-AADC-262FB936DC03}" type="datetimeFigureOut">
              <a:rPr lang="nb-NO" smtClean="0"/>
              <a:pPr/>
              <a:t>17.09.2009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34CD604-6AD3-42C1-8B1A-A376BB74C78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9544B42-8E67-4139-AADC-262FB936DC03}" type="datetimeFigureOut">
              <a:rPr lang="nb-NO" smtClean="0"/>
              <a:pPr/>
              <a:t>17.09.2009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34CD604-6AD3-42C1-8B1A-A376BB74C78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9544B42-8E67-4139-AADC-262FB936DC03}" type="datetimeFigureOut">
              <a:rPr lang="nb-NO" smtClean="0"/>
              <a:pPr/>
              <a:t>17.09.2009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34CD604-6AD3-42C1-8B1A-A376BB74C78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MF_bakgrunn_rød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32" cy="6804205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1071546"/>
            <a:ext cx="8229600" cy="7858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2046309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pic>
        <p:nvPicPr>
          <p:cNvPr id="8" name="Bilde 7" descr="MF_ny_pos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428628" y="351979"/>
            <a:ext cx="2428860" cy="576691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rgbClr val="6D6E65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nn-NO" dirty="0" err="1" smtClean="0"/>
              <a:t>Medvirker</a:t>
            </a:r>
            <a:r>
              <a:rPr lang="nn-NO" dirty="0" smtClean="0"/>
              <a:t> </a:t>
            </a:r>
            <a:r>
              <a:rPr lang="nn-NO" dirty="0" err="1" smtClean="0"/>
              <a:t>partnerskapsmodellen</a:t>
            </a:r>
            <a:r>
              <a:rPr lang="nn-NO" dirty="0" smtClean="0"/>
              <a:t> til mobilisering og folkehelsearbeid?</a:t>
            </a:r>
            <a:endParaRPr lang="nn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endParaRPr lang="nb-NO" sz="2800" dirty="0" smtClean="0"/>
          </a:p>
          <a:p>
            <a:endParaRPr lang="nb-NO" sz="2800" dirty="0" smtClean="0"/>
          </a:p>
          <a:p>
            <a:r>
              <a:rPr lang="nb-NO" sz="2800" dirty="0" smtClean="0"/>
              <a:t>Marte </a:t>
            </a:r>
            <a:r>
              <a:rPr lang="nb-NO" sz="2800" dirty="0" err="1" smtClean="0"/>
              <a:t>Hanche-Dalseth</a:t>
            </a:r>
            <a:endParaRPr lang="nb-NO" sz="2800" dirty="0" smtClean="0"/>
          </a:p>
          <a:p>
            <a:r>
              <a:rPr lang="nb-NO" sz="2800" dirty="0" smtClean="0"/>
              <a:t>Folkehelsekonferanse, Alta 03.09.09</a:t>
            </a:r>
            <a:endParaRPr lang="nb-NO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071546"/>
            <a:ext cx="8229600" cy="785818"/>
          </a:xfrm>
        </p:spPr>
        <p:txBody>
          <a:bodyPr/>
          <a:lstStyle/>
          <a:p>
            <a:r>
              <a:rPr lang="nb-NO" dirty="0" smtClean="0"/>
              <a:t>Om undersøkelsen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nb-NO" sz="2400" dirty="0" err="1" smtClean="0"/>
              <a:t>Møreforsking</a:t>
            </a:r>
            <a:r>
              <a:rPr lang="nb-NO" sz="2400" dirty="0" smtClean="0"/>
              <a:t> og NIBR har evaluert folkehelsearbeidet</a:t>
            </a:r>
          </a:p>
          <a:p>
            <a:pPr>
              <a:buNone/>
            </a:pPr>
            <a:endParaRPr lang="nb-NO" sz="1300" u="sng" dirty="0" smtClean="0"/>
          </a:p>
          <a:p>
            <a:r>
              <a:rPr lang="nb-NO" sz="2400" u="sng" dirty="0" smtClean="0"/>
              <a:t>Fire hovedsatsninger innen folkehelse er blitt evaluert:</a:t>
            </a:r>
          </a:p>
          <a:p>
            <a:pPr>
              <a:buNone/>
            </a:pPr>
            <a:endParaRPr lang="nb-NO" sz="900" u="sng" dirty="0" smtClean="0"/>
          </a:p>
          <a:p>
            <a:pPr>
              <a:buFont typeface="Wingdings"/>
              <a:buChar char="à"/>
            </a:pPr>
            <a:r>
              <a:rPr lang="nb-NO" sz="2400" dirty="0" smtClean="0"/>
              <a:t>Partnerskap for folkehelse</a:t>
            </a:r>
          </a:p>
          <a:p>
            <a:pPr>
              <a:buFont typeface="Wingdings"/>
              <a:buChar char="à"/>
            </a:pPr>
            <a:r>
              <a:rPr lang="nb-NO" sz="2400" dirty="0" smtClean="0"/>
              <a:t>Helse i plan</a:t>
            </a:r>
          </a:p>
          <a:p>
            <a:pPr>
              <a:buFont typeface="Wingdings"/>
              <a:buChar char="à"/>
            </a:pPr>
            <a:r>
              <a:rPr lang="nb-NO" sz="2400" dirty="0" smtClean="0"/>
              <a:t>Kommunehelseprofiler</a:t>
            </a:r>
          </a:p>
          <a:p>
            <a:pPr>
              <a:buFont typeface="Wingdings"/>
              <a:buChar char="à"/>
            </a:pPr>
            <a:r>
              <a:rPr lang="nb-NO" sz="2400" dirty="0" err="1" smtClean="0"/>
              <a:t>Tilskuddsordning</a:t>
            </a:r>
            <a:r>
              <a:rPr lang="nb-NO" sz="2400" dirty="0" smtClean="0"/>
              <a:t> til lavterskel fysisk aktivitet</a:t>
            </a:r>
          </a:p>
          <a:p>
            <a:pPr>
              <a:buNone/>
            </a:pPr>
            <a:endParaRPr lang="nb-NO" sz="1300" dirty="0" smtClean="0"/>
          </a:p>
          <a:p>
            <a:r>
              <a:rPr lang="nb-NO" sz="2400" u="sng" dirty="0" smtClean="0"/>
              <a:t>Datagrunnlag for evalueringen av partnerskap for folkehelse:</a:t>
            </a:r>
          </a:p>
          <a:p>
            <a:pPr>
              <a:buNone/>
            </a:pPr>
            <a:endParaRPr lang="nb-NO" sz="900" u="sng" dirty="0" smtClean="0"/>
          </a:p>
          <a:p>
            <a:pPr>
              <a:buNone/>
            </a:pPr>
            <a:r>
              <a:rPr lang="nb-NO" sz="2400" dirty="0" smtClean="0">
                <a:sym typeface="Wingdings" pitchFamily="2" charset="2"/>
              </a:rPr>
              <a:t>  </a:t>
            </a:r>
            <a:r>
              <a:rPr lang="nb-NO" sz="2400" dirty="0" smtClean="0"/>
              <a:t>8 fylker</a:t>
            </a:r>
          </a:p>
          <a:p>
            <a:pPr>
              <a:buNone/>
            </a:pPr>
            <a:r>
              <a:rPr lang="nb-NO" sz="2400" dirty="0" smtClean="0">
                <a:sym typeface="Wingdings" pitchFamily="2" charset="2"/>
              </a:rPr>
              <a:t> </a:t>
            </a:r>
            <a:r>
              <a:rPr lang="nb-NO" sz="2400" dirty="0" smtClean="0"/>
              <a:t>16 kommuner</a:t>
            </a:r>
          </a:p>
          <a:p>
            <a:endParaRPr lang="nb-NO" sz="2000" dirty="0" smtClean="0"/>
          </a:p>
          <a:p>
            <a:endParaRPr lang="nb-NO" sz="2000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Folkehelsesatsingen</a:t>
            </a:r>
            <a:br>
              <a:rPr lang="nb-NO" dirty="0" smtClean="0"/>
            </a:b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nb-NO" sz="2800" dirty="0" smtClean="0"/>
              <a:t>Målet med satsingen på folkehelse </a:t>
            </a:r>
          </a:p>
          <a:p>
            <a:pPr>
              <a:buNone/>
            </a:pPr>
            <a:r>
              <a:rPr lang="nb-NO" sz="2400" dirty="0" smtClean="0"/>
              <a:t>(Folkehelsemeldingen ”Resept for et sunnere Norge”): </a:t>
            </a:r>
          </a:p>
          <a:p>
            <a:pPr>
              <a:buNone/>
            </a:pPr>
            <a:endParaRPr lang="nb-NO" sz="2800" dirty="0" smtClean="0"/>
          </a:p>
          <a:p>
            <a:pPr marL="457200" indent="-457200">
              <a:buAutoNum type="arabicParenR"/>
            </a:pPr>
            <a:r>
              <a:rPr lang="nb-NO" sz="2800" dirty="0" smtClean="0"/>
              <a:t>Politikk som skal medvirke til å bedre den generelle helsetilstanden, og</a:t>
            </a:r>
          </a:p>
          <a:p>
            <a:pPr marL="457200" indent="-457200">
              <a:buNone/>
            </a:pPr>
            <a:endParaRPr lang="nb-NO" sz="2800" dirty="0" smtClean="0"/>
          </a:p>
          <a:p>
            <a:pPr marL="457200" indent="-457200">
              <a:buNone/>
            </a:pPr>
            <a:r>
              <a:rPr lang="nb-NO" sz="2800" dirty="0" smtClean="0"/>
              <a:t>2)  medvirke til en utjevning av helsesituasjonen mellom ulike sosiale lag</a:t>
            </a:r>
          </a:p>
          <a:p>
            <a:pPr marL="457200" indent="-457200">
              <a:buAutoNum type="arabicParenR"/>
            </a:pPr>
            <a:endParaRPr lang="nb-NO" sz="2400" dirty="0" smtClean="0"/>
          </a:p>
          <a:p>
            <a:endParaRPr lang="nb-NO" sz="2400" dirty="0" smtClean="0"/>
          </a:p>
          <a:p>
            <a:endParaRPr lang="nb-NO" sz="2400" dirty="0" smtClean="0"/>
          </a:p>
          <a:p>
            <a:pPr>
              <a:buNone/>
            </a:pPr>
            <a:endParaRPr lang="nb-NO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Arbeidsverktøy i folkehelsearbeidet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nb-NO" sz="4000" u="sng" dirty="0" smtClean="0"/>
              <a:t>Folkehelsemeldingen omtaler:</a:t>
            </a:r>
          </a:p>
          <a:p>
            <a:pPr>
              <a:buNone/>
            </a:pPr>
            <a:endParaRPr lang="nb-NO" sz="2400" dirty="0" smtClean="0"/>
          </a:p>
          <a:p>
            <a:pPr marL="514350" indent="-514350"/>
            <a:r>
              <a:rPr lang="nb-NO" dirty="0" smtClean="0"/>
              <a:t>Samfunnsplanlegging som et sentralt virkemiddel</a:t>
            </a:r>
          </a:p>
          <a:p>
            <a:pPr marL="514350" indent="-514350">
              <a:buNone/>
            </a:pPr>
            <a:endParaRPr lang="nb-NO" sz="800" dirty="0" smtClean="0"/>
          </a:p>
          <a:p>
            <a:pPr marL="514350" indent="-514350"/>
            <a:r>
              <a:rPr lang="nb-NO" dirty="0" smtClean="0"/>
              <a:t>Partnerskap som ønskelig arbeidsform</a:t>
            </a:r>
          </a:p>
          <a:p>
            <a:pPr marL="514350" indent="-514350">
              <a:buNone/>
            </a:pPr>
            <a:endParaRPr lang="nb-NO" sz="800" dirty="0" smtClean="0"/>
          </a:p>
          <a:p>
            <a:pPr marL="514350" indent="-514350">
              <a:buNone/>
            </a:pPr>
            <a:r>
              <a:rPr lang="nb-NO" sz="2000" dirty="0" smtClean="0">
                <a:sym typeface="Wingdings" pitchFamily="2" charset="2"/>
              </a:rPr>
              <a:t>    </a:t>
            </a:r>
            <a:r>
              <a:rPr lang="nb-NO" sz="2400" dirty="0" smtClean="0">
                <a:sym typeface="Wingdings" pitchFamily="2" charset="2"/>
              </a:rPr>
              <a:t>Et verktøy for å se helse i en helhetlig sammenheng gjennom samarbeid mellom offentlig og privat sektor, og helst også frivillig sektor og folkevalgte</a:t>
            </a:r>
            <a:endParaRPr lang="nb-NO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/>
            </a:r>
            <a:br>
              <a:rPr lang="nb-NO" dirty="0" smtClean="0"/>
            </a:br>
            <a:r>
              <a:rPr lang="nb-NO" sz="3600" dirty="0" smtClean="0"/>
              <a:t>Partnerskapsmodellens kjennetegn</a:t>
            </a:r>
            <a:r>
              <a:rPr lang="nb-NO" dirty="0" smtClean="0"/>
              <a:t/>
            </a:r>
            <a:br>
              <a:rPr lang="nb-NO" dirty="0" smtClean="0"/>
            </a:b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nb-NO" sz="2400" dirty="0" smtClean="0"/>
          </a:p>
          <a:p>
            <a:r>
              <a:rPr lang="nb-NO" sz="2400" dirty="0" smtClean="0"/>
              <a:t>Forpliktende samarbeid mellom selvstendige partner </a:t>
            </a:r>
          </a:p>
          <a:p>
            <a:pPr>
              <a:buNone/>
            </a:pPr>
            <a:endParaRPr lang="nb-NO" sz="800" dirty="0" smtClean="0"/>
          </a:p>
          <a:p>
            <a:r>
              <a:rPr lang="nb-NO" sz="2400" dirty="0" smtClean="0"/>
              <a:t>Fremforhandlet interessefelleskap</a:t>
            </a:r>
          </a:p>
          <a:p>
            <a:endParaRPr lang="nb-NO" sz="800" dirty="0" smtClean="0"/>
          </a:p>
          <a:p>
            <a:r>
              <a:rPr lang="nb-NO" sz="2400" dirty="0" smtClean="0"/>
              <a:t>Forsøk på å styrke relasjoner på tvers av tradisjonelle skillelinjer</a:t>
            </a:r>
          </a:p>
          <a:p>
            <a:pPr>
              <a:buNone/>
            </a:pPr>
            <a:endParaRPr lang="nb-NO" sz="800" dirty="0" smtClean="0"/>
          </a:p>
          <a:p>
            <a:r>
              <a:rPr lang="nb-NO" sz="2400" dirty="0" smtClean="0"/>
              <a:t>Gjensidig avhengighet mellom aktørene</a:t>
            </a:r>
          </a:p>
          <a:p>
            <a:pPr>
              <a:buNone/>
            </a:pPr>
            <a:endParaRPr lang="nb-NO" sz="800" dirty="0" smtClean="0"/>
          </a:p>
          <a:p>
            <a:r>
              <a:rPr lang="nb-NO" sz="2400" dirty="0" smtClean="0"/>
              <a:t>Tillit </a:t>
            </a:r>
          </a:p>
          <a:p>
            <a:pPr>
              <a:buNone/>
            </a:pPr>
            <a:endParaRPr lang="nb-NO" sz="800" dirty="0" smtClean="0"/>
          </a:p>
          <a:p>
            <a:r>
              <a:rPr lang="nb-NO" sz="2400" dirty="0" smtClean="0"/>
              <a:t>Likestilte partnere</a:t>
            </a:r>
          </a:p>
          <a:p>
            <a:endParaRPr lang="nb-NO" sz="2000" dirty="0" smtClean="0"/>
          </a:p>
          <a:p>
            <a:pPr>
              <a:buNone/>
            </a:pPr>
            <a:endParaRPr lang="nb-NO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De regionale partnerskapene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nb-NO" sz="9600" u="sng" dirty="0" smtClean="0"/>
              <a:t>Administrativ organisering</a:t>
            </a:r>
          </a:p>
          <a:p>
            <a:pPr>
              <a:buNone/>
            </a:pPr>
            <a:endParaRPr lang="nb-NO" sz="2500" dirty="0" smtClean="0"/>
          </a:p>
          <a:p>
            <a:pPr>
              <a:buNone/>
            </a:pPr>
            <a:endParaRPr lang="nb-NO" sz="2000" dirty="0" smtClean="0"/>
          </a:p>
          <a:p>
            <a:r>
              <a:rPr lang="nb-NO" sz="8000" dirty="0" smtClean="0"/>
              <a:t>Stor variasjon i hvor langt fylkene er kommet med partnerskap for folkehelse </a:t>
            </a:r>
          </a:p>
          <a:p>
            <a:pPr>
              <a:buNone/>
            </a:pPr>
            <a:endParaRPr lang="nb-NO" dirty="0" smtClean="0"/>
          </a:p>
          <a:p>
            <a:r>
              <a:rPr lang="nb-NO" sz="8000" dirty="0" smtClean="0"/>
              <a:t>Alle fylkene har en folkehelsekoordinator, folkehelserådgiver eller lignende</a:t>
            </a:r>
          </a:p>
          <a:p>
            <a:pPr>
              <a:buNone/>
            </a:pPr>
            <a:endParaRPr lang="nb-NO" dirty="0" smtClean="0"/>
          </a:p>
          <a:p>
            <a:r>
              <a:rPr lang="nb-NO" sz="8000" dirty="0" smtClean="0"/>
              <a:t>Organiseringen internt er ofte et samarbeid mellom fylkeskommune og fylkesmann</a:t>
            </a:r>
          </a:p>
          <a:p>
            <a:pPr>
              <a:buNone/>
            </a:pPr>
            <a:endParaRPr lang="nb-NO" sz="8000" dirty="0" smtClean="0"/>
          </a:p>
          <a:p>
            <a:r>
              <a:rPr lang="nb-NO" sz="8000" u="sng" dirty="0" smtClean="0"/>
              <a:t>Tre ulike adm. organiseringer er mest vanlig:</a:t>
            </a:r>
          </a:p>
          <a:p>
            <a:pPr>
              <a:buNone/>
            </a:pPr>
            <a:endParaRPr lang="nb-NO" dirty="0" smtClean="0"/>
          </a:p>
          <a:p>
            <a:pPr>
              <a:buAutoNum type="arabicParenR"/>
            </a:pPr>
            <a:r>
              <a:rPr lang="nb-NO" sz="8000" dirty="0" smtClean="0"/>
              <a:t>I stab hos fylkesdirektør/rådmann</a:t>
            </a:r>
          </a:p>
          <a:p>
            <a:pPr>
              <a:buAutoNum type="arabicParenR"/>
            </a:pPr>
            <a:r>
              <a:rPr lang="nb-NO" sz="8000" dirty="0" smtClean="0"/>
              <a:t>I kulturavdelingen</a:t>
            </a:r>
          </a:p>
          <a:p>
            <a:pPr>
              <a:buAutoNum type="arabicParenR"/>
            </a:pPr>
            <a:r>
              <a:rPr lang="nb-NO" sz="8000" dirty="0" smtClean="0"/>
              <a:t>I avdeling for regional utvikling</a:t>
            </a:r>
          </a:p>
          <a:p>
            <a:endParaRPr lang="nb-NO" sz="1800" dirty="0" smtClean="0"/>
          </a:p>
          <a:p>
            <a:pPr>
              <a:buNone/>
            </a:pPr>
            <a:endParaRPr lang="nb-NO" sz="1800" dirty="0" smtClean="0"/>
          </a:p>
          <a:p>
            <a:pPr>
              <a:buNone/>
            </a:pPr>
            <a:endParaRPr lang="nb-NO" sz="1800" dirty="0" smtClean="0"/>
          </a:p>
          <a:p>
            <a:pPr>
              <a:buNone/>
            </a:pPr>
            <a:r>
              <a:rPr lang="nb-NO" dirty="0" smtClean="0"/>
              <a:t> </a:t>
            </a:r>
            <a:endParaRPr lang="nb-NO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Politisk organisering</a:t>
            </a:r>
            <a:br>
              <a:rPr lang="nb-NO" dirty="0" smtClean="0"/>
            </a:b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 smtClean="0"/>
              <a:t>Ca halvparten av fylkene har egne politiske organ knyttet til folkehelse, som et: folkehelseutvalg, folkehelseråd eller </a:t>
            </a:r>
            <a:r>
              <a:rPr lang="nb-NO" sz="2400" dirty="0" err="1" smtClean="0"/>
              <a:t>folkehelsekomite</a:t>
            </a:r>
            <a:endParaRPr lang="nb-NO" sz="2400" dirty="0" smtClean="0"/>
          </a:p>
          <a:p>
            <a:pPr>
              <a:buNone/>
            </a:pPr>
            <a:endParaRPr lang="nb-NO" sz="1200" dirty="0" smtClean="0"/>
          </a:p>
          <a:p>
            <a:r>
              <a:rPr lang="nb-NO" sz="2400" dirty="0" smtClean="0">
                <a:sym typeface="Wingdings" pitchFamily="2" charset="2"/>
              </a:rPr>
              <a:t>I fylker som ikke har opprettet egne politiske organ innenfor folkehelsefeltet, så ligger det politiske ansvaret hos allerede etablerte organ innenfor politiske råd/utvalg</a:t>
            </a:r>
          </a:p>
          <a:p>
            <a:pPr>
              <a:buNone/>
            </a:pPr>
            <a:endParaRPr lang="nb-NO" sz="1200" dirty="0" smtClean="0"/>
          </a:p>
          <a:p>
            <a:r>
              <a:rPr lang="nb-NO" sz="2400" dirty="0" smtClean="0">
                <a:sym typeface="Wingdings" pitchFamily="2" charset="2"/>
              </a:rPr>
              <a:t>Planer for folkehelsearbeidet er utarbeidet i alle de åtte fylkene</a:t>
            </a:r>
            <a:endParaRPr lang="nb-NO" sz="2400" dirty="0" smtClean="0"/>
          </a:p>
          <a:p>
            <a:pPr>
              <a:buNone/>
            </a:pPr>
            <a:endParaRPr lang="nb-NO" sz="2400" dirty="0" smtClean="0">
              <a:sym typeface="Wingdings" pitchFamily="2" charset="2"/>
            </a:endParaRPr>
          </a:p>
          <a:p>
            <a:endParaRPr lang="nb-NO" sz="2400" dirty="0" smtClean="0"/>
          </a:p>
          <a:p>
            <a:pPr>
              <a:buNone/>
            </a:pPr>
            <a:endParaRPr lang="nb-NO" sz="800" dirty="0" smtClean="0"/>
          </a:p>
          <a:p>
            <a:pPr>
              <a:buNone/>
            </a:pPr>
            <a:endParaRPr lang="nb-NO" sz="800" dirty="0" smtClean="0"/>
          </a:p>
          <a:p>
            <a:pPr>
              <a:buNone/>
            </a:pPr>
            <a:endParaRPr lang="nb-NO" sz="800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Økonomi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 smtClean="0"/>
              <a:t>Vanskelig å få oversikt over hvor mye og hvilke typer midler som blir brukt til folkehelsearbeid i fylkene utover midlene fra Helsedirektoratet, og spesifikt i de regionale partnerskapene i fylkene</a:t>
            </a:r>
          </a:p>
          <a:p>
            <a:pPr>
              <a:buNone/>
            </a:pPr>
            <a:endParaRPr lang="nb-NO" sz="800" dirty="0" smtClean="0"/>
          </a:p>
          <a:p>
            <a:pPr>
              <a:buFont typeface="Wingdings"/>
              <a:buChar char="à"/>
            </a:pPr>
            <a:r>
              <a:rPr lang="nb-NO" sz="2000" dirty="0" smtClean="0">
                <a:sym typeface="Wingdings" pitchFamily="2" charset="2"/>
              </a:rPr>
              <a:t>Men: Stor variasjon i ressursbruk og økonomiske midler</a:t>
            </a:r>
          </a:p>
          <a:p>
            <a:pPr>
              <a:buNone/>
            </a:pPr>
            <a:endParaRPr lang="nb-NO" sz="2400" dirty="0" smtClean="0">
              <a:sym typeface="Wingdings" pitchFamily="2" charset="2"/>
            </a:endParaRPr>
          </a:p>
          <a:p>
            <a:r>
              <a:rPr lang="nb-NO" sz="2400" dirty="0" smtClean="0">
                <a:sym typeface="Wingdings" pitchFamily="2" charset="2"/>
              </a:rPr>
              <a:t>Oppfatning om at for lite midler til de regionale partnerskapene, legger føringer for antall partnere og type partnere som kan mobiliseres inn</a:t>
            </a:r>
          </a:p>
          <a:p>
            <a:pPr>
              <a:buNone/>
            </a:pPr>
            <a:endParaRPr lang="nb-NO" sz="800" dirty="0" smtClean="0">
              <a:sym typeface="Wingdings" pitchFamily="2" charset="2"/>
            </a:endParaRPr>
          </a:p>
          <a:p>
            <a:pPr>
              <a:buNone/>
            </a:pPr>
            <a:r>
              <a:rPr lang="nb-NO" sz="2000" dirty="0" smtClean="0">
                <a:sym typeface="Wingdings" pitchFamily="2" charset="2"/>
              </a:rPr>
              <a:t> Dette gjelder særlig kommuner </a:t>
            </a:r>
          </a:p>
          <a:p>
            <a:pPr>
              <a:buNone/>
            </a:pPr>
            <a:endParaRPr lang="nb-NO" sz="2400" dirty="0" smtClean="0">
              <a:sym typeface="Wingdings" pitchFamily="2" charset="2"/>
            </a:endParaRPr>
          </a:p>
          <a:p>
            <a:endParaRPr lang="nb-NO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 smtClean="0"/>
              <a:t>Aktører i de regionale partnerskapene</a:t>
            </a:r>
            <a:endParaRPr lang="nb-NO" sz="32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 smtClean="0"/>
              <a:t>I de regionale partnerskapene er mobilisering av kommunene hovedprioritet</a:t>
            </a:r>
          </a:p>
          <a:p>
            <a:pPr>
              <a:buNone/>
            </a:pPr>
            <a:endParaRPr lang="nb-NO" sz="1200" dirty="0" smtClean="0"/>
          </a:p>
          <a:p>
            <a:pPr>
              <a:buFont typeface="Wingdings"/>
              <a:buChar char="à"/>
            </a:pPr>
            <a:r>
              <a:rPr lang="nb-NO" sz="2000" dirty="0" smtClean="0">
                <a:sym typeface="Wingdings" pitchFamily="2" charset="2"/>
              </a:rPr>
              <a:t>Men: Frivillige lag og organisasjoner er også representert </a:t>
            </a:r>
          </a:p>
          <a:p>
            <a:pPr>
              <a:buNone/>
            </a:pPr>
            <a:endParaRPr lang="nb-NO" sz="800" dirty="0" smtClean="0">
              <a:sym typeface="Wingdings" pitchFamily="2" charset="2"/>
            </a:endParaRPr>
          </a:p>
          <a:p>
            <a:pPr>
              <a:buFont typeface="Wingdings"/>
              <a:buChar char="à"/>
            </a:pPr>
            <a:r>
              <a:rPr lang="nb-NO" sz="2000" dirty="0" smtClean="0">
                <a:sym typeface="Wingdings" pitchFamily="2" charset="2"/>
              </a:rPr>
              <a:t>Lag og organisasjoner som er representert: Mental Helse, Nasjonalforeningen for folkehelse, Frivillighetssentraler, politi, høgskoler, friluftsorganisasjoner og Sanitetsforeninger</a:t>
            </a:r>
          </a:p>
          <a:p>
            <a:pPr>
              <a:buNone/>
            </a:pPr>
            <a:endParaRPr lang="nb-NO" sz="1200" dirty="0" smtClean="0">
              <a:sym typeface="Wingdings" pitchFamily="2" charset="2"/>
            </a:endParaRPr>
          </a:p>
          <a:p>
            <a:r>
              <a:rPr lang="nb-NO" sz="2400" dirty="0" smtClean="0">
                <a:sym typeface="Wingdings" pitchFamily="2" charset="2"/>
              </a:rPr>
              <a:t>Fylkesmannen er en sentral aktør</a:t>
            </a:r>
          </a:p>
          <a:p>
            <a:pPr>
              <a:buNone/>
            </a:pPr>
            <a:endParaRPr lang="nb-NO" sz="1200" dirty="0" smtClean="0">
              <a:sym typeface="Wingdings" pitchFamily="2" charset="2"/>
            </a:endParaRPr>
          </a:p>
          <a:p>
            <a:r>
              <a:rPr lang="nb-NO" sz="2400" dirty="0" smtClean="0"/>
              <a:t>NAV og Helseforetak er viktige i folkehelsearbeidet</a:t>
            </a:r>
          </a:p>
          <a:p>
            <a:pPr>
              <a:buNone/>
            </a:pPr>
            <a:r>
              <a:rPr lang="nb-NO" sz="2400" dirty="0" smtClean="0">
                <a:sym typeface="Wingdings" pitchFamily="2" charset="2"/>
              </a:rPr>
              <a:t> </a:t>
            </a:r>
            <a:r>
              <a:rPr lang="nb-NO" sz="2000" dirty="0" smtClean="0">
                <a:sym typeface="Wingdings" pitchFamily="2" charset="2"/>
              </a:rPr>
              <a:t>M</a:t>
            </a:r>
            <a:r>
              <a:rPr lang="nb-NO" sz="2000" dirty="0" smtClean="0"/>
              <a:t>en: Vanskelig å mobilisere</a:t>
            </a:r>
          </a:p>
          <a:p>
            <a:pPr>
              <a:buNone/>
            </a:pPr>
            <a:endParaRPr lang="nb-NO" sz="900" dirty="0" smtClean="0"/>
          </a:p>
          <a:p>
            <a:pPr>
              <a:buNone/>
            </a:pPr>
            <a:endParaRPr lang="nb-NO" sz="1800" dirty="0" smtClean="0"/>
          </a:p>
          <a:p>
            <a:pPr>
              <a:buNone/>
            </a:pPr>
            <a:endParaRPr lang="nb-NO" sz="1900" dirty="0" smtClean="0"/>
          </a:p>
          <a:p>
            <a:pPr>
              <a:buNone/>
            </a:pPr>
            <a:endParaRPr lang="nb-NO" sz="800" dirty="0" smtClean="0"/>
          </a:p>
          <a:p>
            <a:pPr>
              <a:buNone/>
            </a:pPr>
            <a:endParaRPr lang="nb-NO" sz="800" dirty="0" smtClean="0"/>
          </a:p>
          <a:p>
            <a:pPr>
              <a:buNone/>
            </a:pPr>
            <a:endParaRPr lang="nb-NO" sz="900" dirty="0" smtClean="0">
              <a:sym typeface="Wingdings" pitchFamily="2" charset="2"/>
            </a:endParaRPr>
          </a:p>
          <a:p>
            <a:pPr>
              <a:buNone/>
            </a:pPr>
            <a:endParaRPr lang="nb-NO" sz="2400" dirty="0" smtClean="0"/>
          </a:p>
          <a:p>
            <a:endParaRPr lang="nb-NO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Satsningsområder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nb-NO" sz="1200" dirty="0" smtClean="0"/>
          </a:p>
          <a:p>
            <a:pPr>
              <a:buNone/>
            </a:pPr>
            <a:endParaRPr lang="nb-NO" sz="1200" dirty="0" smtClean="0"/>
          </a:p>
          <a:p>
            <a:r>
              <a:rPr lang="nb-NO" sz="2600" dirty="0" smtClean="0"/>
              <a:t>Valg av tema i de regionale partnerskapene er tydelig styrt av signal fra sentralt hold</a:t>
            </a:r>
          </a:p>
          <a:p>
            <a:pPr>
              <a:buNone/>
            </a:pPr>
            <a:endParaRPr lang="nb-NO" sz="800" dirty="0" smtClean="0"/>
          </a:p>
          <a:p>
            <a:pPr>
              <a:buNone/>
            </a:pPr>
            <a:r>
              <a:rPr lang="nb-NO" sz="2400" dirty="0" smtClean="0">
                <a:sym typeface="Wingdings" pitchFamily="2" charset="2"/>
              </a:rPr>
              <a:t> I de fleste fylker er det også et krav at kommunene velger minst et eller to av fylkets satsningsområder i det lokale folkehelsearbeidet</a:t>
            </a:r>
            <a:endParaRPr lang="nb-NO" sz="2400" dirty="0" smtClean="0"/>
          </a:p>
          <a:p>
            <a:pPr>
              <a:buNone/>
            </a:pPr>
            <a:endParaRPr lang="nb-NO" sz="1200" dirty="0" smtClean="0"/>
          </a:p>
          <a:p>
            <a:r>
              <a:rPr lang="nb-NO" sz="2600" dirty="0" smtClean="0"/>
              <a:t>På fylkesnivå er det mest handling på systemnivået</a:t>
            </a:r>
          </a:p>
          <a:p>
            <a:pPr>
              <a:buNone/>
            </a:pPr>
            <a:endParaRPr lang="nb-NO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Erfaringer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800" dirty="0" smtClean="0"/>
              <a:t>Folkehelsekoordinatorene i fylkene er opptatt av at partnerskapet ikke må bli for stort</a:t>
            </a:r>
          </a:p>
          <a:p>
            <a:pPr>
              <a:buNone/>
            </a:pPr>
            <a:endParaRPr lang="nb-NO" sz="800" dirty="0" smtClean="0"/>
          </a:p>
          <a:p>
            <a:r>
              <a:rPr lang="nb-NO" sz="2800" dirty="0" smtClean="0"/>
              <a:t>Representanter fra frivillige organisasjoner opplever at de har fått økt tilgang på midler, samt sterkere legitimitet og posisjon gjennom partnerskapet</a:t>
            </a:r>
          </a:p>
          <a:p>
            <a:pPr>
              <a:buNone/>
            </a:pPr>
            <a:endParaRPr lang="nb-NO" sz="800" dirty="0" smtClean="0"/>
          </a:p>
          <a:p>
            <a:r>
              <a:rPr lang="nb-NO" sz="2800" dirty="0" smtClean="0"/>
              <a:t>Partnerskapet har skapt entusiasme, kontakt, koplinger og arenaer for samarbeid og dialog mellom offentlig og frivillig sektor</a:t>
            </a:r>
          </a:p>
          <a:p>
            <a:endParaRPr lang="nb-NO" sz="1800" dirty="0" smtClean="0"/>
          </a:p>
          <a:p>
            <a:endParaRPr lang="nb-NO" sz="1800" dirty="0" smtClean="0"/>
          </a:p>
          <a:p>
            <a:endParaRPr lang="nb-NO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 smtClean="0"/>
              <a:t>Erfaringer forts.</a:t>
            </a:r>
            <a:endParaRPr lang="nb-NO" sz="32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endParaRPr lang="nb-NO" sz="900" dirty="0" smtClean="0"/>
          </a:p>
          <a:p>
            <a:r>
              <a:rPr lang="nb-NO" sz="2500" dirty="0" smtClean="0"/>
              <a:t>Noen fylke har folkehelseteam med flere ansatte, mens andre opplever å være alene om arbeidet</a:t>
            </a:r>
          </a:p>
          <a:p>
            <a:pPr>
              <a:buNone/>
            </a:pPr>
            <a:endParaRPr lang="nb-NO" sz="1300" dirty="0" smtClean="0"/>
          </a:p>
          <a:p>
            <a:r>
              <a:rPr lang="nb-NO" sz="2500" dirty="0" smtClean="0"/>
              <a:t>Ikke grunnlag for å kunne si at en organisatorisk plassering av folkehelsearbeidet er mer formålstjenelig enn en annen</a:t>
            </a:r>
          </a:p>
          <a:p>
            <a:pPr>
              <a:buNone/>
            </a:pPr>
            <a:endParaRPr lang="nb-NO" sz="1300" dirty="0" smtClean="0">
              <a:sym typeface="Wingdings" pitchFamily="2" charset="2"/>
            </a:endParaRPr>
          </a:p>
          <a:p>
            <a:r>
              <a:rPr lang="nb-NO" sz="2500" dirty="0" smtClean="0"/>
              <a:t>I kommunene og fylkene blir det stilt spørsmål ved hvor mye av folkehelsemidlene som skal brukes på fylkesnivået </a:t>
            </a:r>
            <a:endParaRPr lang="nb-NO" sz="900" dirty="0" smtClean="0"/>
          </a:p>
          <a:p>
            <a:pPr>
              <a:buNone/>
            </a:pPr>
            <a:endParaRPr lang="nb-NO" sz="900" dirty="0" smtClean="0"/>
          </a:p>
          <a:p>
            <a:pPr>
              <a:buNone/>
            </a:pPr>
            <a:r>
              <a:rPr lang="nb-NO" sz="2200" dirty="0" smtClean="0">
                <a:sym typeface="Wingdings" pitchFamily="2" charset="2"/>
              </a:rPr>
              <a:t>  </a:t>
            </a:r>
            <a:r>
              <a:rPr lang="nb-NO" sz="2300" dirty="0" smtClean="0">
                <a:sym typeface="Wingdings" pitchFamily="2" charset="2"/>
              </a:rPr>
              <a:t>Behov for klarere definering og avklaring av fylkets rolle</a:t>
            </a:r>
          </a:p>
          <a:p>
            <a:pPr>
              <a:buNone/>
            </a:pPr>
            <a:endParaRPr lang="nb-NO" sz="900" dirty="0" smtClean="0"/>
          </a:p>
          <a:p>
            <a:pPr>
              <a:buNone/>
            </a:pPr>
            <a:r>
              <a:rPr lang="nb-NO" sz="2200" dirty="0" smtClean="0">
                <a:sym typeface="Wingdings" pitchFamily="2" charset="2"/>
              </a:rPr>
              <a:t>  </a:t>
            </a:r>
            <a:r>
              <a:rPr lang="nb-NO" sz="2300" dirty="0" smtClean="0"/>
              <a:t>Skal fylket sette i verk egne konkrete tiltak eller bør det konkrete arbeidet skje lokalt?</a:t>
            </a:r>
          </a:p>
          <a:p>
            <a:pPr>
              <a:buNone/>
            </a:pPr>
            <a:endParaRPr lang="nb-NO" sz="1800" dirty="0" smtClean="0">
              <a:sym typeface="Wingdings" pitchFamily="2" charset="2"/>
            </a:endParaRPr>
          </a:p>
          <a:p>
            <a:pPr>
              <a:buNone/>
            </a:pPr>
            <a:endParaRPr lang="nb-NO" sz="900" dirty="0" smtClean="0">
              <a:sym typeface="Wingdings" pitchFamily="2" charset="2"/>
            </a:endParaRPr>
          </a:p>
          <a:p>
            <a:pPr marL="457200" indent="-457200">
              <a:buNone/>
            </a:pPr>
            <a:endParaRPr lang="nb-NO" sz="1800" dirty="0" smtClean="0">
              <a:sym typeface="Wingdings" pitchFamily="2" charset="2"/>
            </a:endParaRPr>
          </a:p>
          <a:p>
            <a:endParaRPr lang="nb-NO" sz="2000" dirty="0" smtClean="0">
              <a:sym typeface="Wingdings" pitchFamily="2" charset="2"/>
            </a:endParaRPr>
          </a:p>
          <a:p>
            <a:endParaRPr lang="nb-NO" sz="2000" dirty="0" smtClean="0">
              <a:sym typeface="Wingdings" pitchFamily="2" charset="2"/>
            </a:endParaRPr>
          </a:p>
          <a:p>
            <a:endParaRPr lang="nb-NO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Utfordringer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endParaRPr lang="nb-NO" sz="800" dirty="0" smtClean="0"/>
          </a:p>
          <a:p>
            <a:r>
              <a:rPr lang="nb-NO" sz="3000" dirty="0" smtClean="0">
                <a:sym typeface="Wingdings" pitchFamily="2" charset="2"/>
              </a:rPr>
              <a:t>Økonomi er en utfordring, og da spesielt når det legger begrensninger på hvilke og hvor mange partnere som mobiliseres inn i partnerskapene</a:t>
            </a:r>
          </a:p>
          <a:p>
            <a:pPr>
              <a:buNone/>
            </a:pPr>
            <a:endParaRPr lang="nb-NO" sz="900" dirty="0" smtClean="0">
              <a:sym typeface="Wingdings" pitchFamily="2" charset="2"/>
            </a:endParaRPr>
          </a:p>
          <a:p>
            <a:pPr marL="457200" indent="-457200">
              <a:buNone/>
            </a:pPr>
            <a:r>
              <a:rPr lang="nb-NO" sz="2300" dirty="0" smtClean="0">
                <a:sym typeface="Wingdings" pitchFamily="2" charset="2"/>
              </a:rPr>
              <a:t>  </a:t>
            </a:r>
            <a:r>
              <a:rPr lang="nb-NO" sz="2700" dirty="0" smtClean="0">
                <a:sym typeface="Wingdings" pitchFamily="2" charset="2"/>
              </a:rPr>
              <a:t>Differensiere mer mellom partnere når det gjelder rolle i partnerskapet, </a:t>
            </a:r>
          </a:p>
          <a:p>
            <a:pPr marL="457200" indent="-457200">
              <a:buNone/>
            </a:pPr>
            <a:r>
              <a:rPr lang="nb-NO" sz="2700" dirty="0" smtClean="0">
                <a:sym typeface="Wingdings" pitchFamily="2" charset="2"/>
              </a:rPr>
              <a:t>     samt hvor mye midler de ulike partnerne skal få?</a:t>
            </a:r>
          </a:p>
          <a:p>
            <a:pPr marL="457200" indent="-457200">
              <a:buNone/>
            </a:pPr>
            <a:endParaRPr lang="nb-NO" sz="1000" dirty="0" smtClean="0">
              <a:sym typeface="Wingdings" pitchFamily="2" charset="2"/>
            </a:endParaRPr>
          </a:p>
          <a:p>
            <a:pPr marL="457200" indent="-457200">
              <a:buNone/>
            </a:pPr>
            <a:r>
              <a:rPr lang="nb-NO" sz="2300" dirty="0" smtClean="0">
                <a:sym typeface="Wingdings" pitchFamily="2" charset="2"/>
              </a:rPr>
              <a:t>  </a:t>
            </a:r>
            <a:r>
              <a:rPr lang="nb-NO" sz="2700" dirty="0" smtClean="0">
                <a:sym typeface="Wingdings" pitchFamily="2" charset="2"/>
              </a:rPr>
              <a:t>Hvor stor del av midlene som bør gå til kommunene i forhold til </a:t>
            </a:r>
          </a:p>
          <a:p>
            <a:pPr marL="457200" indent="-457200">
              <a:buNone/>
            </a:pPr>
            <a:r>
              <a:rPr lang="nb-NO" sz="2700" dirty="0" smtClean="0">
                <a:sym typeface="Wingdings" pitchFamily="2" charset="2"/>
              </a:rPr>
              <a:t>       å balansere rollefordelingen med fylkesnivået?</a:t>
            </a:r>
            <a:endParaRPr lang="nb-NO" sz="2700" dirty="0" smtClean="0"/>
          </a:p>
          <a:p>
            <a:pPr>
              <a:buNone/>
            </a:pPr>
            <a:endParaRPr lang="nb-NO" sz="1700" dirty="0" smtClean="0"/>
          </a:p>
          <a:p>
            <a:r>
              <a:rPr lang="nb-NO" sz="3000" dirty="0" smtClean="0"/>
              <a:t>Likeverdige partnere – ideal eller realitet?</a:t>
            </a:r>
          </a:p>
          <a:p>
            <a:pPr>
              <a:buNone/>
            </a:pPr>
            <a:endParaRPr lang="nb-NO" sz="1700" dirty="0" smtClean="0"/>
          </a:p>
          <a:p>
            <a:r>
              <a:rPr lang="nb-NO" sz="3000" dirty="0" smtClean="0"/>
              <a:t>Tidsbruk, aktivitet og kvalitet sees ikke i sammenheng med tildeling av midler</a:t>
            </a:r>
          </a:p>
          <a:p>
            <a:pPr>
              <a:buNone/>
            </a:pPr>
            <a:endParaRPr lang="nb-NO" sz="1100" dirty="0" smtClean="0"/>
          </a:p>
          <a:p>
            <a:pPr>
              <a:buFont typeface="Wingdings"/>
              <a:buChar char="à"/>
            </a:pPr>
            <a:r>
              <a:rPr lang="nb-NO" sz="2700" dirty="0" smtClean="0">
                <a:sym typeface="Wingdings" pitchFamily="2" charset="2"/>
              </a:rPr>
              <a:t>Mulig løsning: Penger i fond som tildeles etter dokumentasjon av aktivitet eller konkrete forslag til aktivitet kan være en mulighet</a:t>
            </a:r>
          </a:p>
          <a:p>
            <a:pPr>
              <a:buNone/>
            </a:pPr>
            <a:endParaRPr lang="nb-NO" sz="900" dirty="0" smtClean="0">
              <a:sym typeface="Wingdings" pitchFamily="2" charset="2"/>
            </a:endParaRPr>
          </a:p>
          <a:p>
            <a:pPr>
              <a:buNone/>
            </a:pPr>
            <a:endParaRPr lang="nb-NO" sz="2000" dirty="0" smtClean="0"/>
          </a:p>
          <a:p>
            <a:endParaRPr lang="nb-NO" sz="1800" dirty="0" smtClean="0"/>
          </a:p>
          <a:p>
            <a:endParaRPr lang="nb-NO" sz="1800" dirty="0" smtClean="0"/>
          </a:p>
          <a:p>
            <a:endParaRPr lang="nb-NO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3600" dirty="0" smtClean="0"/>
              <a:t>D</a:t>
            </a:r>
            <a:r>
              <a:rPr lang="nb-NO" dirty="0" smtClean="0"/>
              <a:t>e lokale partnerskapene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nb-NO" sz="2600" u="sng" dirty="0" smtClean="0"/>
              <a:t>Vilkår for deltakelse i partnerskapet</a:t>
            </a:r>
          </a:p>
          <a:p>
            <a:pPr>
              <a:buNone/>
            </a:pPr>
            <a:endParaRPr lang="nb-NO" sz="900" dirty="0" smtClean="0"/>
          </a:p>
          <a:p>
            <a:r>
              <a:rPr lang="nb-NO" sz="2400" dirty="0" smtClean="0"/>
              <a:t>Et viktig vilkår lokalt er folkehelsekoordinator stilling</a:t>
            </a:r>
          </a:p>
          <a:p>
            <a:pPr>
              <a:buNone/>
            </a:pPr>
            <a:endParaRPr lang="nb-NO" sz="800" dirty="0" smtClean="0"/>
          </a:p>
          <a:p>
            <a:r>
              <a:rPr lang="nb-NO" sz="2400" dirty="0" smtClean="0"/>
              <a:t>Midler fra fylket er nødvendig for å drifte arbeidet lokalt</a:t>
            </a:r>
          </a:p>
          <a:p>
            <a:pPr>
              <a:buNone/>
            </a:pPr>
            <a:endParaRPr lang="nb-NO" sz="900" dirty="0" smtClean="0"/>
          </a:p>
          <a:p>
            <a:r>
              <a:rPr lang="nb-NO" sz="2400" dirty="0" smtClean="0"/>
              <a:t>Betydningen av politisk forankring er oppfattet i kommunene, men ikke alle har lykkes like godt</a:t>
            </a:r>
            <a:endParaRPr lang="nb-NO" sz="900" dirty="0" smtClean="0"/>
          </a:p>
          <a:p>
            <a:pPr>
              <a:buFont typeface="Wingdings"/>
              <a:buChar char="à"/>
            </a:pPr>
            <a:r>
              <a:rPr lang="nb-NO" sz="1900" dirty="0" smtClean="0">
                <a:sym typeface="Wingdings" pitchFamily="2" charset="2"/>
              </a:rPr>
              <a:t>Forankring i politisk og administrativ ledelse blir oppfattet som viktig for statusen til folkehelsearbeidet</a:t>
            </a:r>
          </a:p>
          <a:p>
            <a:pPr>
              <a:buNone/>
            </a:pPr>
            <a:endParaRPr lang="nb-NO" sz="900" dirty="0" smtClean="0">
              <a:sym typeface="Wingdings" pitchFamily="2" charset="2"/>
            </a:endParaRPr>
          </a:p>
          <a:p>
            <a:r>
              <a:rPr lang="nb-NO" sz="2400" dirty="0" smtClean="0">
                <a:sym typeface="Wingdings" pitchFamily="2" charset="2"/>
              </a:rPr>
              <a:t>Kommunene har i liten grad utviklet partnerskap i den meningen som partnerskapsbegrepet er definert tidligere i presentasjonen</a:t>
            </a:r>
          </a:p>
          <a:p>
            <a:pPr>
              <a:buNone/>
            </a:pPr>
            <a:endParaRPr lang="nb-NO" sz="900" dirty="0" smtClean="0">
              <a:sym typeface="Wingdings" pitchFamily="2" charset="2"/>
            </a:endParaRPr>
          </a:p>
          <a:p>
            <a:r>
              <a:rPr lang="nb-NO" sz="2400" dirty="0" smtClean="0">
                <a:sym typeface="Wingdings" pitchFamily="2" charset="2"/>
              </a:rPr>
              <a:t>De fleste bruker ikke partnerskapsbegrepet lokalt</a:t>
            </a:r>
          </a:p>
          <a:p>
            <a:endParaRPr lang="nb-NO" sz="1800" dirty="0" smtClean="0">
              <a:sym typeface="Wingdings" pitchFamily="2" charset="2"/>
            </a:endParaRPr>
          </a:p>
          <a:p>
            <a:endParaRPr lang="nb-NO" sz="1800" dirty="0" smtClean="0"/>
          </a:p>
          <a:p>
            <a:endParaRPr lang="nb-NO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Lokal bruk av partnerskap 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 smtClean="0">
                <a:sym typeface="Wingdings" pitchFamily="2" charset="2"/>
              </a:rPr>
              <a:t>Folkehelsearbeidet er i liten grad organisert med forpliktende avtaler, både internt i kommunene og på tvers av offentlig og frivillig sektor</a:t>
            </a:r>
          </a:p>
          <a:p>
            <a:pPr>
              <a:buNone/>
            </a:pPr>
            <a:endParaRPr lang="nb-NO" sz="900" dirty="0" smtClean="0">
              <a:sym typeface="Wingdings" pitchFamily="2" charset="2"/>
            </a:endParaRPr>
          </a:p>
          <a:p>
            <a:r>
              <a:rPr lang="nb-NO" sz="2400" dirty="0" smtClean="0">
                <a:sym typeface="Wingdings" pitchFamily="2" charset="2"/>
              </a:rPr>
              <a:t>Mange kommuner ”famler” med hvordan de skal organisere seg og gå frem i arbeidet</a:t>
            </a:r>
          </a:p>
          <a:p>
            <a:pPr>
              <a:buNone/>
            </a:pPr>
            <a:endParaRPr lang="nb-NO" sz="900" dirty="0" smtClean="0"/>
          </a:p>
          <a:p>
            <a:r>
              <a:rPr lang="nb-NO" sz="2400" dirty="0" smtClean="0"/>
              <a:t>Lokale partnerskap oppfattes mer formålstjenelig for store og mer profesjonelle organisasjoner</a:t>
            </a:r>
          </a:p>
          <a:p>
            <a:pPr>
              <a:buNone/>
            </a:pPr>
            <a:endParaRPr lang="nb-NO" sz="1000" dirty="0" smtClean="0"/>
          </a:p>
          <a:p>
            <a:r>
              <a:rPr lang="nb-NO" sz="2400" dirty="0" smtClean="0"/>
              <a:t>Koblingen mellom prioriterte folkehelsetema i de regionale partnerskapene og folkehelsetema lokalt er relativt tydelig</a:t>
            </a:r>
          </a:p>
          <a:p>
            <a:endParaRPr lang="nb-NO" sz="2400" dirty="0" smtClean="0"/>
          </a:p>
          <a:p>
            <a:endParaRPr lang="nb-NO" sz="1800" dirty="0" smtClean="0"/>
          </a:p>
          <a:p>
            <a:endParaRPr lang="nb-NO" sz="1800" dirty="0" smtClean="0"/>
          </a:p>
          <a:p>
            <a:endParaRPr lang="nb-NO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Erfaringer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sz="2400" dirty="0" smtClean="0"/>
              <a:t>Folkehelsesatsningen har initiert aktivitet</a:t>
            </a:r>
            <a:endParaRPr lang="nb-NO" sz="800" dirty="0" smtClean="0"/>
          </a:p>
          <a:p>
            <a:pPr>
              <a:buNone/>
            </a:pPr>
            <a:r>
              <a:rPr lang="nb-NO" sz="2200" dirty="0" smtClean="0">
                <a:sym typeface="Wingdings" pitchFamily="2" charset="2"/>
              </a:rPr>
              <a:t> Mer </a:t>
            </a:r>
            <a:r>
              <a:rPr lang="nb-NO" sz="2200" dirty="0" smtClean="0"/>
              <a:t>fokus på lavterskel aktivitet</a:t>
            </a:r>
          </a:p>
          <a:p>
            <a:pPr>
              <a:buNone/>
            </a:pPr>
            <a:endParaRPr lang="nb-NO" sz="800" dirty="0" smtClean="0"/>
          </a:p>
          <a:p>
            <a:r>
              <a:rPr lang="nb-NO" sz="2400" dirty="0" smtClean="0"/>
              <a:t>Erfaringene med fylket ser ut til å ha sammenheng med hvor langt kommunene er kommet i folkehelsearbeidet</a:t>
            </a:r>
          </a:p>
          <a:p>
            <a:pPr>
              <a:buNone/>
            </a:pPr>
            <a:endParaRPr lang="nb-NO" sz="900" dirty="0" smtClean="0"/>
          </a:p>
          <a:p>
            <a:r>
              <a:rPr lang="nb-NO" sz="2400" dirty="0" smtClean="0"/>
              <a:t>Trolig har fylket større betydning for kommunene i startfasen</a:t>
            </a:r>
          </a:p>
          <a:p>
            <a:pPr>
              <a:buNone/>
            </a:pPr>
            <a:endParaRPr lang="nb-NO" sz="800" dirty="0" smtClean="0"/>
          </a:p>
          <a:p>
            <a:r>
              <a:rPr lang="nb-NO" sz="2400" dirty="0" smtClean="0"/>
              <a:t>Nettverkssamlingene oppleves positivt i kommunene</a:t>
            </a:r>
          </a:p>
          <a:p>
            <a:pPr>
              <a:buNone/>
            </a:pPr>
            <a:endParaRPr lang="nb-NO" sz="800" dirty="0" smtClean="0"/>
          </a:p>
          <a:p>
            <a:r>
              <a:rPr lang="nb-NO" sz="2400" dirty="0" smtClean="0"/>
              <a:t>Tilfredshet med fylket blant lokale folkehelsekoordinatorer</a:t>
            </a:r>
          </a:p>
          <a:p>
            <a:pPr>
              <a:buNone/>
            </a:pPr>
            <a:r>
              <a:rPr lang="nb-NO" sz="2400" dirty="0" smtClean="0">
                <a:sym typeface="Wingdings" pitchFamily="2" charset="2"/>
              </a:rPr>
              <a:t> </a:t>
            </a:r>
            <a:r>
              <a:rPr lang="nb-NO" sz="2200" dirty="0" smtClean="0"/>
              <a:t>Men: Noen kommuner opplever for sterk styring fra fylket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Kommunenes behov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nb-NO" sz="2000" dirty="0" smtClean="0"/>
              <a:t>Folkehelsekoordinatoren har små stillingsprosenter til folkehelsearbeidet, og er relativt ”alene” om arbeidet</a:t>
            </a:r>
          </a:p>
          <a:p>
            <a:pPr>
              <a:buNone/>
            </a:pPr>
            <a:endParaRPr lang="nb-NO" sz="800" dirty="0" smtClean="0"/>
          </a:p>
          <a:p>
            <a:r>
              <a:rPr lang="nb-NO" sz="2000" dirty="0" smtClean="0"/>
              <a:t>Sterkere grad av intern tverrsektoriell forankring av arbeidet i kommunene</a:t>
            </a:r>
          </a:p>
          <a:p>
            <a:pPr>
              <a:buNone/>
            </a:pPr>
            <a:endParaRPr lang="nb-NO" sz="800" dirty="0" smtClean="0"/>
          </a:p>
          <a:p>
            <a:r>
              <a:rPr lang="nb-NO" sz="2000" dirty="0" smtClean="0"/>
              <a:t>Kommuneleger, NAV, helsesøster er bl.a. aktører som i sterkere grad må mobiliseres lokalt</a:t>
            </a:r>
          </a:p>
          <a:p>
            <a:pPr>
              <a:buNone/>
            </a:pPr>
            <a:endParaRPr lang="nb-NO" sz="800" dirty="0" smtClean="0"/>
          </a:p>
          <a:p>
            <a:r>
              <a:rPr lang="nb-NO" sz="2000" dirty="0" smtClean="0"/>
              <a:t>Problematiske grenselinjer for mange kommuner i etablering av formelle partnerskap med frivillige organisasjoner</a:t>
            </a:r>
          </a:p>
          <a:p>
            <a:pPr>
              <a:buNone/>
            </a:pPr>
            <a:endParaRPr lang="nb-NO" sz="800" dirty="0" smtClean="0"/>
          </a:p>
          <a:p>
            <a:pPr>
              <a:buFont typeface="Wingdings"/>
              <a:buChar char="à"/>
            </a:pPr>
            <a:r>
              <a:rPr lang="nb-NO" sz="2000" dirty="0" smtClean="0">
                <a:sym typeface="Wingdings" pitchFamily="2" charset="2"/>
              </a:rPr>
              <a:t>Behov for diskusjon rundt frivillig sektor sin rolle og grad av formalisering i partnerskap (spes. lokalt) på et høyere nivå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Utfordringer fremover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800" dirty="0" smtClean="0">
                <a:sym typeface="Wingdings" pitchFamily="2" charset="2"/>
              </a:rPr>
              <a:t>Inntrykk av at bredden i satsningsområdene er for stor</a:t>
            </a:r>
          </a:p>
          <a:p>
            <a:pPr>
              <a:buNone/>
            </a:pPr>
            <a:endParaRPr lang="nb-NO" sz="900" dirty="0" smtClean="0"/>
          </a:p>
          <a:p>
            <a:r>
              <a:rPr lang="nb-NO" sz="2800" dirty="0" smtClean="0"/>
              <a:t>Andre ”typer” partnerskap lokalt</a:t>
            </a:r>
          </a:p>
          <a:p>
            <a:pPr>
              <a:buNone/>
            </a:pPr>
            <a:endParaRPr lang="nb-NO" sz="900" dirty="0" smtClean="0"/>
          </a:p>
          <a:p>
            <a:pPr>
              <a:buFont typeface="Wingdings"/>
              <a:buChar char="à"/>
            </a:pPr>
            <a:r>
              <a:rPr lang="nb-NO" sz="2200" dirty="0" smtClean="0">
                <a:sym typeface="Wingdings" pitchFamily="2" charset="2"/>
              </a:rPr>
              <a:t>B</a:t>
            </a:r>
            <a:r>
              <a:rPr lang="nb-NO" sz="2200" dirty="0" smtClean="0"/>
              <a:t>ehov for avklaring lokalt om ”hva en legger i et partnerskap” og deltakelse der</a:t>
            </a:r>
          </a:p>
          <a:p>
            <a:pPr>
              <a:buNone/>
            </a:pPr>
            <a:endParaRPr lang="nb-NO" sz="900" dirty="0" smtClean="0"/>
          </a:p>
          <a:p>
            <a:pPr>
              <a:buFont typeface="Wingdings"/>
              <a:buChar char="à"/>
            </a:pPr>
            <a:r>
              <a:rPr lang="nb-NO" sz="2200" dirty="0" smtClean="0">
                <a:sym typeface="Wingdings" pitchFamily="2" charset="2"/>
              </a:rPr>
              <a:t>Manglende formalisering av partnerskapene lokalt trenger ikke være av betydning for samarbeidet og folkehelsearbeidet </a:t>
            </a:r>
          </a:p>
          <a:p>
            <a:pPr>
              <a:buNone/>
            </a:pPr>
            <a:endParaRPr lang="nb-NO" sz="900" dirty="0" smtClean="0">
              <a:sym typeface="Wingdings" pitchFamily="2" charset="2"/>
            </a:endParaRPr>
          </a:p>
          <a:p>
            <a:pPr>
              <a:buNone/>
            </a:pPr>
            <a:r>
              <a:rPr lang="nb-NO" sz="2200" dirty="0" smtClean="0">
                <a:sym typeface="Wingdings" pitchFamily="2" charset="2"/>
              </a:rPr>
              <a:t> Balanse i prioritering av tidsbruk på modellutvikling vs. kommunal tilpasning, spesielt i startfasen</a:t>
            </a:r>
          </a:p>
          <a:p>
            <a:endParaRPr lang="nb-NO" sz="2400" dirty="0" smtClean="0"/>
          </a:p>
          <a:p>
            <a:endParaRPr lang="nb-NO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Utfordringer fremover forts.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nb-NO" sz="2800" dirty="0" smtClean="0">
              <a:sym typeface="Wingdings" pitchFamily="2" charset="2"/>
            </a:endParaRPr>
          </a:p>
          <a:p>
            <a:r>
              <a:rPr lang="nb-NO" sz="2800" dirty="0" smtClean="0">
                <a:sym typeface="Wingdings" pitchFamily="2" charset="2"/>
              </a:rPr>
              <a:t>Felles målsetninger og dialog med partnerne i partnerskapet</a:t>
            </a:r>
          </a:p>
          <a:p>
            <a:pPr>
              <a:buNone/>
            </a:pPr>
            <a:endParaRPr lang="nb-NO" sz="800" dirty="0" smtClean="0">
              <a:sym typeface="Wingdings" pitchFamily="2" charset="2"/>
            </a:endParaRPr>
          </a:p>
          <a:p>
            <a:r>
              <a:rPr lang="nb-NO" sz="2800" dirty="0" smtClean="0">
                <a:sym typeface="Wingdings" pitchFamily="2" charset="2"/>
              </a:rPr>
              <a:t>Kommunene må avklare forventninger til fylkets rolle og oppfølging</a:t>
            </a:r>
          </a:p>
          <a:p>
            <a:endParaRPr lang="nb-NO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000" dirty="0" smtClean="0"/>
              <a:t>Tilbakemelding fra forsamlingen på utfordringer</a:t>
            </a:r>
            <a:endParaRPr lang="nb-NO" sz="30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arenR"/>
            </a:pPr>
            <a:r>
              <a:rPr lang="nb-NO" dirty="0" smtClean="0"/>
              <a:t>Vilkårene for de lokale partnerskapene</a:t>
            </a:r>
          </a:p>
          <a:p>
            <a:pPr marL="457200" indent="-457200">
              <a:buAutoNum type="arabicParenR"/>
            </a:pPr>
            <a:r>
              <a:rPr lang="nb-NO" dirty="0" smtClean="0"/>
              <a:t>Hvilken rolle skal fylket ha </a:t>
            </a:r>
          </a:p>
          <a:p>
            <a:pPr marL="457200" indent="-457200">
              <a:buAutoNum type="arabicParenR"/>
            </a:pPr>
            <a:r>
              <a:rPr lang="nb-NO" dirty="0" smtClean="0"/>
              <a:t>Bredden i satsningsområder</a:t>
            </a:r>
          </a:p>
          <a:p>
            <a:pPr marL="457200" indent="-457200">
              <a:buAutoNum type="arabicParenR"/>
            </a:pPr>
            <a:r>
              <a:rPr lang="nb-NO" dirty="0" smtClean="0"/>
              <a:t>Bruk av partnerskapsmodellen lokalt – realistisk eller ønskelig å få partnerskap til å fungere lokalt slik partnerskap blir definert?</a:t>
            </a:r>
          </a:p>
          <a:p>
            <a:pPr marL="457200" indent="-457200">
              <a:buNone/>
            </a:pPr>
            <a:endParaRPr lang="nb-NO" sz="2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nb-NO" dirty="0" smtClean="0"/>
              <a:t>                  </a:t>
            </a:r>
          </a:p>
          <a:p>
            <a:pPr>
              <a:buNone/>
            </a:pPr>
            <a:r>
              <a:rPr lang="nb-NO" sz="4400" dirty="0" smtClean="0"/>
              <a:t>             </a:t>
            </a:r>
            <a:r>
              <a:rPr lang="nb-NO" sz="5400" dirty="0" smtClean="0"/>
              <a:t>Takk for meg!</a:t>
            </a:r>
          </a:p>
          <a:p>
            <a:pPr algn="ctr">
              <a:buNone/>
            </a:pPr>
            <a:endParaRPr lang="nb-NO" sz="2000" dirty="0" smtClean="0"/>
          </a:p>
          <a:p>
            <a:pPr algn="ctr">
              <a:buNone/>
            </a:pPr>
            <a:r>
              <a:rPr lang="nb-NO" sz="2800" dirty="0" smtClean="0"/>
              <a:t>www.moreforsk.no</a:t>
            </a:r>
          </a:p>
          <a:p>
            <a:pPr algn="ctr">
              <a:buNone/>
            </a:pPr>
            <a:r>
              <a:rPr lang="nb-NO" sz="2800" dirty="0" smtClean="0"/>
              <a:t>mhd@moreforsk.no</a:t>
            </a:r>
          </a:p>
          <a:p>
            <a:pPr>
              <a:buNone/>
            </a:pPr>
            <a:endParaRPr lang="nb-NO" sz="2000" dirty="0" smtClean="0"/>
          </a:p>
          <a:p>
            <a:pPr>
              <a:buNone/>
            </a:pPr>
            <a:endParaRPr lang="nb-NO" sz="1400" dirty="0" smtClean="0"/>
          </a:p>
          <a:p>
            <a:pPr>
              <a:buNone/>
            </a:pPr>
            <a:endParaRPr lang="nb-NO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PPT-m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 PPT-mal</Template>
  <TotalTime>1766</TotalTime>
  <Words>1131</Words>
  <Application>Microsoft Office PowerPoint</Application>
  <PresentationFormat>Skjermfremvisning (4:3)</PresentationFormat>
  <Paragraphs>251</Paragraphs>
  <Slides>21</Slides>
  <Notes>21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21</vt:i4>
      </vt:variant>
    </vt:vector>
  </HeadingPairs>
  <TitlesOfParts>
    <vt:vector size="22" baseType="lpstr">
      <vt:lpstr>Tema PPT-mal</vt:lpstr>
      <vt:lpstr>Medvirker partnerskapsmodellen til mobilisering og folkehelsearbeid?</vt:lpstr>
      <vt:lpstr>Om undersøkelsen</vt:lpstr>
      <vt:lpstr> Folkehelsesatsingen </vt:lpstr>
      <vt:lpstr>Arbeidsverktøy i folkehelsearbeidet</vt:lpstr>
      <vt:lpstr> Partnerskapsmodellens kjennetegn </vt:lpstr>
      <vt:lpstr>De regionale partnerskapene</vt:lpstr>
      <vt:lpstr>Politisk organisering </vt:lpstr>
      <vt:lpstr>Økonomi</vt:lpstr>
      <vt:lpstr>Aktører i de regionale partnerskapene</vt:lpstr>
      <vt:lpstr>Satsningsområder</vt:lpstr>
      <vt:lpstr>Erfaringer</vt:lpstr>
      <vt:lpstr>Erfaringer forts.</vt:lpstr>
      <vt:lpstr>Utfordringer</vt:lpstr>
      <vt:lpstr>De lokale partnerskapene</vt:lpstr>
      <vt:lpstr>Lokal bruk av partnerskap </vt:lpstr>
      <vt:lpstr>Erfaringer</vt:lpstr>
      <vt:lpstr>Kommunenes behov</vt:lpstr>
      <vt:lpstr>Utfordringer fremover</vt:lpstr>
      <vt:lpstr>Utfordringer fremover forts.</vt:lpstr>
      <vt:lpstr>Tilbakemelding fra forsamlingen på utfordringer</vt:lpstr>
      <vt:lpstr>Lysbilde 21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vvvvvv</dc:title>
  <dc:creator>Roar Tobro</dc:creator>
  <cp:lastModifiedBy>Mhd</cp:lastModifiedBy>
  <cp:revision>168</cp:revision>
  <dcterms:created xsi:type="dcterms:W3CDTF">2009-01-26T14:51:51Z</dcterms:created>
  <dcterms:modified xsi:type="dcterms:W3CDTF">2009-09-17T10:25:51Z</dcterms:modified>
</cp:coreProperties>
</file>