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7" r:id="rId2"/>
    <p:sldId id="258" r:id="rId3"/>
    <p:sldId id="269" r:id="rId4"/>
    <p:sldId id="275" r:id="rId5"/>
    <p:sldId id="273" r:id="rId6"/>
    <p:sldId id="259" r:id="rId7"/>
    <p:sldId id="260" r:id="rId8"/>
    <p:sldId id="261" r:id="rId9"/>
    <p:sldId id="262" r:id="rId10"/>
    <p:sldId id="263" r:id="rId11"/>
    <p:sldId id="270" r:id="rId12"/>
    <p:sldId id="271" r:id="rId13"/>
    <p:sldId id="272" r:id="rId14"/>
    <p:sldId id="274" r:id="rId15"/>
    <p:sldId id="278" r:id="rId16"/>
    <p:sldId id="279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</p:sldIdLst>
  <p:sldSz cx="9144000" cy="6858000" type="screen4x3"/>
  <p:notesSz cx="6797675" cy="9926638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ys stil 3 - aks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iddels stil 4 - aks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ys stil 1 - aks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1469" autoAdjust="0"/>
  </p:normalViewPr>
  <p:slideViewPr>
    <p:cSldViewPr>
      <p:cViewPr>
        <p:scale>
          <a:sx n="100" d="100"/>
          <a:sy n="100" d="100"/>
        </p:scale>
        <p:origin x="-294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B361B0-DACB-4980-B160-99B881ED3D4E}" type="doc">
      <dgm:prSet loTypeId="urn:microsoft.com/office/officeart/2005/8/layout/orgChart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nn-NO"/>
        </a:p>
      </dgm:t>
    </dgm:pt>
    <dgm:pt modelId="{E136A133-8449-4462-BC25-95BB3119696B}">
      <dgm:prSet phldrT="[Tekst]" custT="1"/>
      <dgm:spPr/>
      <dgm:t>
        <a:bodyPr/>
        <a:lstStyle/>
        <a:p>
          <a:r>
            <a:rPr lang="nn-NO" sz="1200" dirty="0"/>
            <a:t>Avdeling </a:t>
          </a:r>
          <a:r>
            <a:rPr lang="nn-NO" sz="1200" dirty="0" smtClean="0"/>
            <a:t>for </a:t>
          </a:r>
          <a:r>
            <a:rPr lang="nn-NO" sz="1200" dirty="0" err="1" smtClean="0"/>
            <a:t>boligsosialt</a:t>
          </a:r>
          <a:r>
            <a:rPr lang="nn-NO" sz="1200" dirty="0"/>
            <a:t/>
          </a:r>
          <a:br>
            <a:rPr lang="nn-NO" sz="1200" dirty="0"/>
          </a:br>
          <a:r>
            <a:rPr lang="nn-NO" sz="1200" dirty="0"/>
            <a:t> </a:t>
          </a:r>
          <a:r>
            <a:rPr lang="nn-NO" sz="1200" dirty="0" smtClean="0"/>
            <a:t>programarbeid og </a:t>
          </a:r>
          <a:r>
            <a:rPr lang="nn-NO" sz="1200" dirty="0" err="1"/>
            <a:t>forskning</a:t>
          </a:r>
          <a:r>
            <a:rPr lang="nn-NO" sz="1200" dirty="0"/>
            <a:t>,</a:t>
          </a:r>
          <a:br>
            <a:rPr lang="nn-NO" sz="1200" dirty="0"/>
          </a:br>
          <a:r>
            <a:rPr lang="nn-NO" sz="1200" dirty="0"/>
            <a:t> HB region Midt-Norge</a:t>
          </a:r>
        </a:p>
      </dgm:t>
    </dgm:pt>
    <dgm:pt modelId="{1EA88128-CBEF-48C2-8142-A56261F92A04}" type="parTrans" cxnId="{6D43EB4A-F486-4FD6-977D-B638D0B0470A}">
      <dgm:prSet/>
      <dgm:spPr/>
      <dgm:t>
        <a:bodyPr/>
        <a:lstStyle/>
        <a:p>
          <a:endParaRPr lang="nn-NO" dirty="0"/>
        </a:p>
      </dgm:t>
    </dgm:pt>
    <dgm:pt modelId="{CEB77E72-D2C7-4C41-AA02-12F167B15BD3}" type="sibTrans" cxnId="{6D43EB4A-F486-4FD6-977D-B638D0B0470A}">
      <dgm:prSet/>
      <dgm:spPr/>
      <dgm:t>
        <a:bodyPr/>
        <a:lstStyle/>
        <a:p>
          <a:endParaRPr lang="nn-NO"/>
        </a:p>
      </dgm:t>
    </dgm:pt>
    <dgm:pt modelId="{E894AF8D-DA4D-49EE-B2FF-3AAB3C2FFB6C}">
      <dgm:prSet phldrT="[Tekst]" custT="1"/>
      <dgm:spPr/>
      <dgm:t>
        <a:bodyPr/>
        <a:lstStyle/>
        <a:p>
          <a:r>
            <a:rPr lang="nn-NO" sz="1400" dirty="0"/>
            <a:t>Møreforsking</a:t>
          </a:r>
        </a:p>
      </dgm:t>
    </dgm:pt>
    <dgm:pt modelId="{EC67D14E-346C-4FD6-8BE8-3F1205C4E373}" type="parTrans" cxnId="{B1A78295-0CE7-4836-8895-EDA6F164A2FA}">
      <dgm:prSet/>
      <dgm:spPr/>
      <dgm:t>
        <a:bodyPr/>
        <a:lstStyle/>
        <a:p>
          <a:endParaRPr lang="nn-NO" dirty="0"/>
        </a:p>
      </dgm:t>
    </dgm:pt>
    <dgm:pt modelId="{CE445B1E-C3CB-484E-B34E-A2E0E2A97307}" type="sibTrans" cxnId="{B1A78295-0CE7-4836-8895-EDA6F164A2FA}">
      <dgm:prSet/>
      <dgm:spPr/>
      <dgm:t>
        <a:bodyPr/>
        <a:lstStyle/>
        <a:p>
          <a:endParaRPr lang="nn-NO"/>
        </a:p>
      </dgm:t>
    </dgm:pt>
    <dgm:pt modelId="{EC5828AF-362D-4AC4-88D2-23AFAEEF6DA5}">
      <dgm:prSet custT="1"/>
      <dgm:spPr/>
      <dgm:t>
        <a:bodyPr/>
        <a:lstStyle/>
        <a:p>
          <a:r>
            <a:rPr lang="nn-NO" sz="1200" dirty="0" err="1" smtClean="0"/>
            <a:t>Samarbeidskommuner</a:t>
          </a:r>
          <a:r>
            <a:rPr lang="nn-NO" sz="1200" dirty="0" smtClean="0"/>
            <a:t> </a:t>
          </a:r>
          <a:r>
            <a:rPr lang="nn-NO" sz="1200" dirty="0"/>
            <a:t>v/ </a:t>
          </a:r>
          <a:r>
            <a:rPr lang="nn-NO" sz="1200" dirty="0" smtClean="0"/>
            <a:t>kommunestyrene</a:t>
          </a:r>
          <a:endParaRPr lang="nn-NO" sz="1200" dirty="0"/>
        </a:p>
      </dgm:t>
    </dgm:pt>
    <dgm:pt modelId="{E34E7F74-5034-42E8-911B-B7E5C3A8EBF5}" type="parTrans" cxnId="{05A920F5-4322-4D71-9028-456736214388}">
      <dgm:prSet/>
      <dgm:spPr/>
      <dgm:t>
        <a:bodyPr/>
        <a:lstStyle/>
        <a:p>
          <a:endParaRPr lang="nn-NO" dirty="0"/>
        </a:p>
      </dgm:t>
    </dgm:pt>
    <dgm:pt modelId="{27B92883-C28E-46C0-A724-58053ED96BC1}" type="sibTrans" cxnId="{05A920F5-4322-4D71-9028-456736214388}">
      <dgm:prSet/>
      <dgm:spPr/>
      <dgm:t>
        <a:bodyPr/>
        <a:lstStyle/>
        <a:p>
          <a:endParaRPr lang="nn-NO"/>
        </a:p>
      </dgm:t>
    </dgm:pt>
    <dgm:pt modelId="{F434D92F-5FE4-4744-B5C4-FECF1E49F50E}">
      <dgm:prSet custT="1"/>
      <dgm:spPr/>
      <dgm:t>
        <a:bodyPr/>
        <a:lstStyle/>
        <a:p>
          <a:r>
            <a:rPr lang="nn-NO" sz="1200" dirty="0" smtClean="0"/>
            <a:t>Kommunale </a:t>
          </a:r>
          <a:br>
            <a:rPr lang="nn-NO" sz="1200" dirty="0" smtClean="0"/>
          </a:br>
          <a:r>
            <a:rPr lang="nn-NO" sz="1200" dirty="0" smtClean="0"/>
            <a:t>styringsgrupper</a:t>
          </a:r>
          <a:endParaRPr lang="nn-NO" sz="1200" dirty="0"/>
        </a:p>
      </dgm:t>
    </dgm:pt>
    <dgm:pt modelId="{0A4135D8-D3E4-498E-9374-EBA54822EC9F}" type="parTrans" cxnId="{CE646C76-BB2D-4E8B-935F-6C05CBED14CA}">
      <dgm:prSet/>
      <dgm:spPr/>
      <dgm:t>
        <a:bodyPr/>
        <a:lstStyle/>
        <a:p>
          <a:endParaRPr lang="nn-NO" dirty="0"/>
        </a:p>
      </dgm:t>
    </dgm:pt>
    <dgm:pt modelId="{0518B35F-C42D-4B28-8E81-C86675647B8B}" type="sibTrans" cxnId="{CE646C76-BB2D-4E8B-935F-6C05CBED14CA}">
      <dgm:prSet/>
      <dgm:spPr/>
      <dgm:t>
        <a:bodyPr/>
        <a:lstStyle/>
        <a:p>
          <a:endParaRPr lang="nn-NO"/>
        </a:p>
      </dgm:t>
    </dgm:pt>
    <dgm:pt modelId="{F0320CF0-CB4F-45BB-94F2-F7CB56F8F661}">
      <dgm:prSet custT="1"/>
      <dgm:spPr/>
      <dgm:t>
        <a:bodyPr/>
        <a:lstStyle/>
        <a:p>
          <a:r>
            <a:rPr lang="nn-NO" sz="1200" dirty="0" smtClean="0"/>
            <a:t>Kommunale </a:t>
          </a:r>
          <a:br>
            <a:rPr lang="nn-NO" sz="1200" dirty="0" smtClean="0"/>
          </a:br>
          <a:r>
            <a:rPr lang="nn-NO" sz="1200" dirty="0" smtClean="0"/>
            <a:t>arbeidsgrupper</a:t>
          </a:r>
          <a:endParaRPr lang="nn-NO" sz="1200" dirty="0"/>
        </a:p>
      </dgm:t>
    </dgm:pt>
    <dgm:pt modelId="{524EFD56-5EFD-4703-89A8-5BC7CB1BD77E}" type="parTrans" cxnId="{72131F7E-EB33-4BED-A204-F7D09BA3C83F}">
      <dgm:prSet/>
      <dgm:spPr/>
      <dgm:t>
        <a:bodyPr/>
        <a:lstStyle/>
        <a:p>
          <a:endParaRPr lang="nn-NO" dirty="0"/>
        </a:p>
      </dgm:t>
    </dgm:pt>
    <dgm:pt modelId="{FDBA0CF6-4454-4085-8315-39E08B6D4333}" type="sibTrans" cxnId="{72131F7E-EB33-4BED-A204-F7D09BA3C83F}">
      <dgm:prSet/>
      <dgm:spPr/>
      <dgm:t>
        <a:bodyPr/>
        <a:lstStyle/>
        <a:p>
          <a:endParaRPr lang="nn-NO"/>
        </a:p>
      </dgm:t>
    </dgm:pt>
    <dgm:pt modelId="{030A72B6-AB70-4F64-A408-17890B8C0627}">
      <dgm:prSet custT="1"/>
      <dgm:spPr/>
      <dgm:t>
        <a:bodyPr/>
        <a:lstStyle/>
        <a:p>
          <a:r>
            <a:rPr lang="nn-NO" sz="1200" dirty="0"/>
            <a:t>Referansegrupper/ </a:t>
          </a:r>
          <a:r>
            <a:rPr lang="nn-NO" sz="1200" dirty="0" err="1"/>
            <a:t>brukere</a:t>
          </a:r>
          <a:r>
            <a:rPr lang="nn-NO" sz="1200" dirty="0"/>
            <a:t>/</a:t>
          </a:r>
          <a:br>
            <a:rPr lang="nn-NO" sz="1200" dirty="0"/>
          </a:br>
          <a:r>
            <a:rPr lang="nn-NO" sz="1200" dirty="0" err="1"/>
            <a:t>aktører</a:t>
          </a:r>
          <a:r>
            <a:rPr lang="nn-NO" sz="1200" dirty="0"/>
            <a:t> </a:t>
          </a:r>
          <a:r>
            <a:rPr lang="nn-NO" sz="1200" dirty="0" err="1"/>
            <a:t>fra</a:t>
          </a:r>
          <a:r>
            <a:rPr lang="nn-NO" sz="1200" dirty="0"/>
            <a:t> frivillig</a:t>
          </a:r>
          <a:br>
            <a:rPr lang="nn-NO" sz="1200" dirty="0"/>
          </a:br>
          <a:r>
            <a:rPr lang="nn-NO" sz="1200" dirty="0"/>
            <a:t>og privat sektor</a:t>
          </a:r>
        </a:p>
      </dgm:t>
    </dgm:pt>
    <dgm:pt modelId="{DECD2EE0-D746-4BEE-A52F-2398E9C3A591}" type="parTrans" cxnId="{635F1FED-603D-44B3-8BCD-595E718BADC7}">
      <dgm:prSet/>
      <dgm:spPr/>
      <dgm:t>
        <a:bodyPr/>
        <a:lstStyle/>
        <a:p>
          <a:endParaRPr lang="nn-NO" dirty="0"/>
        </a:p>
      </dgm:t>
    </dgm:pt>
    <dgm:pt modelId="{A7696EC8-5255-4AE2-A381-7B69A5C12FCB}" type="sibTrans" cxnId="{635F1FED-603D-44B3-8BCD-595E718BADC7}">
      <dgm:prSet/>
      <dgm:spPr/>
      <dgm:t>
        <a:bodyPr/>
        <a:lstStyle/>
        <a:p>
          <a:endParaRPr lang="nn-NO"/>
        </a:p>
      </dgm:t>
    </dgm:pt>
    <dgm:pt modelId="{ACC35A93-A8C0-4746-8AFB-18B2DC25F5AD}">
      <dgm:prSet phldrT="[Tekst]" custT="1"/>
      <dgm:spPr/>
      <dgm:t>
        <a:bodyPr/>
        <a:lstStyle/>
        <a:p>
          <a:r>
            <a:rPr lang="nn-NO" sz="1200" dirty="0" err="1" smtClean="0"/>
            <a:t>Boligsosialt</a:t>
          </a:r>
          <a:r>
            <a:rPr lang="nn-NO" sz="1200" dirty="0" smtClean="0"/>
            <a:t> utviklingsprogram </a:t>
          </a:r>
          <a:r>
            <a:rPr lang="nb-NO" sz="1200" noProof="0" dirty="0" smtClean="0"/>
            <a:t>Husbanken</a:t>
          </a:r>
          <a:r>
            <a:rPr lang="nn-NO" sz="1200" dirty="0" smtClean="0"/>
            <a:t> region </a:t>
          </a:r>
          <a:br>
            <a:rPr lang="nn-NO" sz="1200" dirty="0" smtClean="0"/>
          </a:br>
          <a:r>
            <a:rPr lang="nn-NO" sz="1200" dirty="0" smtClean="0"/>
            <a:t>Midt-Norge </a:t>
          </a:r>
          <a:endParaRPr lang="nn-NO" sz="1200" dirty="0"/>
        </a:p>
      </dgm:t>
    </dgm:pt>
    <dgm:pt modelId="{FEB8FA04-6D78-4D29-AB5F-C3096AF7214F}" type="sibTrans" cxnId="{E3D87A4D-428E-43B4-AC2E-BF983D4CA578}">
      <dgm:prSet/>
      <dgm:spPr/>
      <dgm:t>
        <a:bodyPr/>
        <a:lstStyle/>
        <a:p>
          <a:endParaRPr lang="nn-NO"/>
        </a:p>
      </dgm:t>
    </dgm:pt>
    <dgm:pt modelId="{C684848D-9EC8-4C5B-8F97-D2EA68DCB775}" type="parTrans" cxnId="{E3D87A4D-428E-43B4-AC2E-BF983D4CA578}">
      <dgm:prSet/>
      <dgm:spPr/>
      <dgm:t>
        <a:bodyPr/>
        <a:lstStyle/>
        <a:p>
          <a:endParaRPr lang="nn-NO"/>
        </a:p>
      </dgm:t>
    </dgm:pt>
    <dgm:pt modelId="{2DFD1C28-393C-435E-8DD5-1F28D0C93A0A}" type="pres">
      <dgm:prSet presAssocID="{96B361B0-DACB-4980-B160-99B881ED3D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n-NO"/>
        </a:p>
      </dgm:t>
    </dgm:pt>
    <dgm:pt modelId="{82042848-51D0-4BAA-9B45-695D8397467E}" type="pres">
      <dgm:prSet presAssocID="{ACC35A93-A8C0-4746-8AFB-18B2DC25F5AD}" presName="hierRoot1" presStyleCnt="0">
        <dgm:presLayoutVars>
          <dgm:hierBranch val="hang"/>
        </dgm:presLayoutVars>
      </dgm:prSet>
      <dgm:spPr/>
      <dgm:t>
        <a:bodyPr/>
        <a:lstStyle/>
        <a:p>
          <a:endParaRPr lang="nb-NO"/>
        </a:p>
      </dgm:t>
    </dgm:pt>
    <dgm:pt modelId="{B4DCD159-A3F4-4F19-B4A2-E20F88509995}" type="pres">
      <dgm:prSet presAssocID="{ACC35A93-A8C0-4746-8AFB-18B2DC25F5AD}" presName="rootComposite1" presStyleCnt="0"/>
      <dgm:spPr/>
      <dgm:t>
        <a:bodyPr/>
        <a:lstStyle/>
        <a:p>
          <a:endParaRPr lang="nb-NO"/>
        </a:p>
      </dgm:t>
    </dgm:pt>
    <dgm:pt modelId="{FAE9140A-782C-405E-91F4-CDB5DE01D92A}" type="pres">
      <dgm:prSet presAssocID="{ACC35A93-A8C0-4746-8AFB-18B2DC25F5AD}" presName="rootText1" presStyleLbl="node0" presStyleIdx="0" presStyleCnt="1" custScaleX="155136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D96CE71F-F451-472D-A8D6-5CAB29114421}" type="pres">
      <dgm:prSet presAssocID="{ACC35A93-A8C0-4746-8AFB-18B2DC25F5AD}" presName="rootConnector1" presStyleLbl="node1" presStyleIdx="0" presStyleCnt="0"/>
      <dgm:spPr/>
      <dgm:t>
        <a:bodyPr/>
        <a:lstStyle/>
        <a:p>
          <a:endParaRPr lang="nn-NO"/>
        </a:p>
      </dgm:t>
    </dgm:pt>
    <dgm:pt modelId="{90155DE7-94AC-4DD3-A243-554D6A569513}" type="pres">
      <dgm:prSet presAssocID="{ACC35A93-A8C0-4746-8AFB-18B2DC25F5AD}" presName="hierChild2" presStyleCnt="0"/>
      <dgm:spPr/>
      <dgm:t>
        <a:bodyPr/>
        <a:lstStyle/>
        <a:p>
          <a:endParaRPr lang="nb-NO"/>
        </a:p>
      </dgm:t>
    </dgm:pt>
    <dgm:pt modelId="{22E022CB-1ABE-4EE4-9CA4-9071D40840C9}" type="pres">
      <dgm:prSet presAssocID="{1EA88128-CBEF-48C2-8142-A56261F92A04}" presName="Name48" presStyleLbl="parChTrans1D2" presStyleIdx="0" presStyleCnt="2"/>
      <dgm:spPr/>
      <dgm:t>
        <a:bodyPr/>
        <a:lstStyle/>
        <a:p>
          <a:endParaRPr lang="nn-NO"/>
        </a:p>
      </dgm:t>
    </dgm:pt>
    <dgm:pt modelId="{4964EF7B-1B30-43ED-93F5-489C6F7981EB}" type="pres">
      <dgm:prSet presAssocID="{E136A133-8449-4462-BC25-95BB3119696B}" presName="hierRoot2" presStyleCnt="0">
        <dgm:presLayoutVars>
          <dgm:hierBranch val="hang"/>
        </dgm:presLayoutVars>
      </dgm:prSet>
      <dgm:spPr/>
      <dgm:t>
        <a:bodyPr/>
        <a:lstStyle/>
        <a:p>
          <a:endParaRPr lang="nb-NO"/>
        </a:p>
      </dgm:t>
    </dgm:pt>
    <dgm:pt modelId="{832B914F-0C50-4FBE-8E15-32B257B1F85F}" type="pres">
      <dgm:prSet presAssocID="{E136A133-8449-4462-BC25-95BB3119696B}" presName="rootComposite" presStyleCnt="0"/>
      <dgm:spPr/>
      <dgm:t>
        <a:bodyPr/>
        <a:lstStyle/>
        <a:p>
          <a:endParaRPr lang="nb-NO"/>
        </a:p>
      </dgm:t>
    </dgm:pt>
    <dgm:pt modelId="{DB7E48C4-770A-4734-A0EE-428136F1D475}" type="pres">
      <dgm:prSet presAssocID="{E136A133-8449-4462-BC25-95BB3119696B}" presName="rootText" presStyleLbl="node2" presStyleIdx="0" presStyleCnt="2" custScaleX="153203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8ED538B5-04CC-4008-A703-B5B68D5309D7}" type="pres">
      <dgm:prSet presAssocID="{E136A133-8449-4462-BC25-95BB3119696B}" presName="rootConnector" presStyleLbl="node2" presStyleIdx="0" presStyleCnt="2"/>
      <dgm:spPr/>
      <dgm:t>
        <a:bodyPr/>
        <a:lstStyle/>
        <a:p>
          <a:endParaRPr lang="nn-NO"/>
        </a:p>
      </dgm:t>
    </dgm:pt>
    <dgm:pt modelId="{DC129F9E-AE78-4D44-A6E5-716C0F8B32A6}" type="pres">
      <dgm:prSet presAssocID="{E136A133-8449-4462-BC25-95BB3119696B}" presName="hierChild4" presStyleCnt="0"/>
      <dgm:spPr/>
      <dgm:t>
        <a:bodyPr/>
        <a:lstStyle/>
        <a:p>
          <a:endParaRPr lang="nb-NO"/>
        </a:p>
      </dgm:t>
    </dgm:pt>
    <dgm:pt modelId="{7F1EF2A3-C91B-4BFA-B56D-7BA46B8F74D5}" type="pres">
      <dgm:prSet presAssocID="{EC67D14E-346C-4FD6-8BE8-3F1205C4E373}" presName="Name48" presStyleLbl="parChTrans1D3" presStyleIdx="0" presStyleCnt="2"/>
      <dgm:spPr/>
      <dgm:t>
        <a:bodyPr/>
        <a:lstStyle/>
        <a:p>
          <a:endParaRPr lang="nn-NO"/>
        </a:p>
      </dgm:t>
    </dgm:pt>
    <dgm:pt modelId="{4583E68F-1CF1-4565-B060-E867ED96CCAD}" type="pres">
      <dgm:prSet presAssocID="{E894AF8D-DA4D-49EE-B2FF-3AAB3C2FFB6C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2F82C5F3-5564-4211-BA85-93D3242C3081}" type="pres">
      <dgm:prSet presAssocID="{E894AF8D-DA4D-49EE-B2FF-3AAB3C2FFB6C}" presName="rootComposite" presStyleCnt="0"/>
      <dgm:spPr/>
      <dgm:t>
        <a:bodyPr/>
        <a:lstStyle/>
        <a:p>
          <a:endParaRPr lang="nb-NO"/>
        </a:p>
      </dgm:t>
    </dgm:pt>
    <dgm:pt modelId="{D6115D8F-CB23-4F9A-9D1A-A20861861BCD}" type="pres">
      <dgm:prSet presAssocID="{E894AF8D-DA4D-49EE-B2FF-3AAB3C2FFB6C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6A9CA657-B1E0-489F-ABCE-3DB56F9E37B5}" type="pres">
      <dgm:prSet presAssocID="{E894AF8D-DA4D-49EE-B2FF-3AAB3C2FFB6C}" presName="rootConnector" presStyleLbl="node3" presStyleIdx="0" presStyleCnt="2"/>
      <dgm:spPr/>
      <dgm:t>
        <a:bodyPr/>
        <a:lstStyle/>
        <a:p>
          <a:endParaRPr lang="nn-NO"/>
        </a:p>
      </dgm:t>
    </dgm:pt>
    <dgm:pt modelId="{E3A57D27-E862-415B-8BC8-C7B41F2BD26B}" type="pres">
      <dgm:prSet presAssocID="{E894AF8D-DA4D-49EE-B2FF-3AAB3C2FFB6C}" presName="hierChild4" presStyleCnt="0"/>
      <dgm:spPr/>
      <dgm:t>
        <a:bodyPr/>
        <a:lstStyle/>
        <a:p>
          <a:endParaRPr lang="nb-NO"/>
        </a:p>
      </dgm:t>
    </dgm:pt>
    <dgm:pt modelId="{0944F78F-4300-4010-A15B-8AEF801825DB}" type="pres">
      <dgm:prSet presAssocID="{E894AF8D-DA4D-49EE-B2FF-3AAB3C2FFB6C}" presName="hierChild5" presStyleCnt="0"/>
      <dgm:spPr/>
      <dgm:t>
        <a:bodyPr/>
        <a:lstStyle/>
        <a:p>
          <a:endParaRPr lang="nb-NO"/>
        </a:p>
      </dgm:t>
    </dgm:pt>
    <dgm:pt modelId="{42A1B5D4-9037-48A1-8701-50CEF634D71F}" type="pres">
      <dgm:prSet presAssocID="{E136A133-8449-4462-BC25-95BB3119696B}" presName="hierChild5" presStyleCnt="0"/>
      <dgm:spPr/>
      <dgm:t>
        <a:bodyPr/>
        <a:lstStyle/>
        <a:p>
          <a:endParaRPr lang="nb-NO"/>
        </a:p>
      </dgm:t>
    </dgm:pt>
    <dgm:pt modelId="{8F0B1545-E780-46C0-9DF6-5A07923C7655}" type="pres">
      <dgm:prSet presAssocID="{E34E7F74-5034-42E8-911B-B7E5C3A8EBF5}" presName="Name48" presStyleLbl="parChTrans1D2" presStyleIdx="1" presStyleCnt="2"/>
      <dgm:spPr/>
      <dgm:t>
        <a:bodyPr/>
        <a:lstStyle/>
        <a:p>
          <a:endParaRPr lang="nn-NO"/>
        </a:p>
      </dgm:t>
    </dgm:pt>
    <dgm:pt modelId="{BBF73C6B-CDA7-410F-9E45-5DC3AB3E5897}" type="pres">
      <dgm:prSet presAssocID="{EC5828AF-362D-4AC4-88D2-23AFAEEF6DA5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FA045CB6-F3C9-44AE-A54B-6C7F01E98CD1}" type="pres">
      <dgm:prSet presAssocID="{EC5828AF-362D-4AC4-88D2-23AFAEEF6DA5}" presName="rootComposite" presStyleCnt="0"/>
      <dgm:spPr/>
      <dgm:t>
        <a:bodyPr/>
        <a:lstStyle/>
        <a:p>
          <a:endParaRPr lang="nb-NO"/>
        </a:p>
      </dgm:t>
    </dgm:pt>
    <dgm:pt modelId="{8B2FFBA7-B038-43DF-BCB3-6FB5C095A6B3}" type="pres">
      <dgm:prSet presAssocID="{EC5828AF-362D-4AC4-88D2-23AFAEEF6DA5}" presName="rootText" presStyleLbl="node2" presStyleIdx="1" presStyleCnt="2" custScaleX="128507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3828AC6F-76E8-4E97-B2B9-50F2DB828A80}" type="pres">
      <dgm:prSet presAssocID="{EC5828AF-362D-4AC4-88D2-23AFAEEF6DA5}" presName="rootConnector" presStyleLbl="node2" presStyleIdx="1" presStyleCnt="2"/>
      <dgm:spPr/>
      <dgm:t>
        <a:bodyPr/>
        <a:lstStyle/>
        <a:p>
          <a:endParaRPr lang="nn-NO"/>
        </a:p>
      </dgm:t>
    </dgm:pt>
    <dgm:pt modelId="{8954B8E0-45A0-4FB3-BD38-260F0D2353C4}" type="pres">
      <dgm:prSet presAssocID="{EC5828AF-362D-4AC4-88D2-23AFAEEF6DA5}" presName="hierChild4" presStyleCnt="0"/>
      <dgm:spPr/>
      <dgm:t>
        <a:bodyPr/>
        <a:lstStyle/>
        <a:p>
          <a:endParaRPr lang="nb-NO"/>
        </a:p>
      </dgm:t>
    </dgm:pt>
    <dgm:pt modelId="{65CC6795-4F2F-4C6A-BE23-8EA343CDE37B}" type="pres">
      <dgm:prSet presAssocID="{0A4135D8-D3E4-498E-9374-EBA54822EC9F}" presName="Name37" presStyleLbl="parChTrans1D3" presStyleIdx="1" presStyleCnt="2"/>
      <dgm:spPr/>
      <dgm:t>
        <a:bodyPr/>
        <a:lstStyle/>
        <a:p>
          <a:endParaRPr lang="nn-NO"/>
        </a:p>
      </dgm:t>
    </dgm:pt>
    <dgm:pt modelId="{481BC8F5-D8E7-43CA-9CA5-4593C07AA8EE}" type="pres">
      <dgm:prSet presAssocID="{F434D92F-5FE4-4744-B5C4-FECF1E49F50E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2BCCB3B2-62F8-459E-B1E5-326BC0411CE0}" type="pres">
      <dgm:prSet presAssocID="{F434D92F-5FE4-4744-B5C4-FECF1E49F50E}" presName="rootComposite" presStyleCnt="0"/>
      <dgm:spPr/>
      <dgm:t>
        <a:bodyPr/>
        <a:lstStyle/>
        <a:p>
          <a:endParaRPr lang="nb-NO"/>
        </a:p>
      </dgm:t>
    </dgm:pt>
    <dgm:pt modelId="{1AE08D8D-AAAB-442C-8CB9-86704447E944}" type="pres">
      <dgm:prSet presAssocID="{F434D92F-5FE4-4744-B5C4-FECF1E49F50E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4B9EE9E5-1667-4A67-AF0C-872931C4656D}" type="pres">
      <dgm:prSet presAssocID="{F434D92F-5FE4-4744-B5C4-FECF1E49F50E}" presName="rootConnector" presStyleLbl="node3" presStyleIdx="1" presStyleCnt="2"/>
      <dgm:spPr/>
      <dgm:t>
        <a:bodyPr/>
        <a:lstStyle/>
        <a:p>
          <a:endParaRPr lang="nn-NO"/>
        </a:p>
      </dgm:t>
    </dgm:pt>
    <dgm:pt modelId="{EEC0ACE9-F8FB-4032-B3E5-E84B7251C606}" type="pres">
      <dgm:prSet presAssocID="{F434D92F-5FE4-4744-B5C4-FECF1E49F50E}" presName="hierChild4" presStyleCnt="0"/>
      <dgm:spPr/>
      <dgm:t>
        <a:bodyPr/>
        <a:lstStyle/>
        <a:p>
          <a:endParaRPr lang="nb-NO"/>
        </a:p>
      </dgm:t>
    </dgm:pt>
    <dgm:pt modelId="{F5CA7CC2-73B9-47DE-B867-697363B85180}" type="pres">
      <dgm:prSet presAssocID="{524EFD56-5EFD-4703-89A8-5BC7CB1BD77E}" presName="Name37" presStyleLbl="parChTrans1D4" presStyleIdx="0" presStyleCnt="2"/>
      <dgm:spPr/>
      <dgm:t>
        <a:bodyPr/>
        <a:lstStyle/>
        <a:p>
          <a:endParaRPr lang="nn-NO"/>
        </a:p>
      </dgm:t>
    </dgm:pt>
    <dgm:pt modelId="{C8F67B73-A018-468A-9144-33B4322889D6}" type="pres">
      <dgm:prSet presAssocID="{F0320CF0-CB4F-45BB-94F2-F7CB56F8F661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4ED9AF30-3C4C-4B53-A87F-F246CEE498BA}" type="pres">
      <dgm:prSet presAssocID="{F0320CF0-CB4F-45BB-94F2-F7CB56F8F661}" presName="rootComposite" presStyleCnt="0"/>
      <dgm:spPr/>
      <dgm:t>
        <a:bodyPr/>
        <a:lstStyle/>
        <a:p>
          <a:endParaRPr lang="nb-NO"/>
        </a:p>
      </dgm:t>
    </dgm:pt>
    <dgm:pt modelId="{833DAF5B-5EE6-4785-9A9E-551891D04751}" type="pres">
      <dgm:prSet presAssocID="{F0320CF0-CB4F-45BB-94F2-F7CB56F8F661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B02B0250-1570-4213-B1F0-5F156817AA41}" type="pres">
      <dgm:prSet presAssocID="{F0320CF0-CB4F-45BB-94F2-F7CB56F8F661}" presName="rootConnector" presStyleLbl="node4" presStyleIdx="0" presStyleCnt="2"/>
      <dgm:spPr/>
      <dgm:t>
        <a:bodyPr/>
        <a:lstStyle/>
        <a:p>
          <a:endParaRPr lang="nn-NO"/>
        </a:p>
      </dgm:t>
    </dgm:pt>
    <dgm:pt modelId="{03903DB1-56E4-4836-8836-2B8E8A74655C}" type="pres">
      <dgm:prSet presAssocID="{F0320CF0-CB4F-45BB-94F2-F7CB56F8F661}" presName="hierChild4" presStyleCnt="0"/>
      <dgm:spPr/>
      <dgm:t>
        <a:bodyPr/>
        <a:lstStyle/>
        <a:p>
          <a:endParaRPr lang="nb-NO"/>
        </a:p>
      </dgm:t>
    </dgm:pt>
    <dgm:pt modelId="{317E06E4-2E19-464D-899F-A3782C9121F0}" type="pres">
      <dgm:prSet presAssocID="{DECD2EE0-D746-4BEE-A52F-2398E9C3A591}" presName="Name37" presStyleLbl="parChTrans1D4" presStyleIdx="1" presStyleCnt="2"/>
      <dgm:spPr/>
      <dgm:t>
        <a:bodyPr/>
        <a:lstStyle/>
        <a:p>
          <a:endParaRPr lang="nn-NO"/>
        </a:p>
      </dgm:t>
    </dgm:pt>
    <dgm:pt modelId="{B5726455-366D-49ED-BA5C-11CFDD469D63}" type="pres">
      <dgm:prSet presAssocID="{030A72B6-AB70-4F64-A408-17890B8C0627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4547641B-9839-4733-807D-0AFCB01864F9}" type="pres">
      <dgm:prSet presAssocID="{030A72B6-AB70-4F64-A408-17890B8C0627}" presName="rootComposite" presStyleCnt="0"/>
      <dgm:spPr/>
      <dgm:t>
        <a:bodyPr/>
        <a:lstStyle/>
        <a:p>
          <a:endParaRPr lang="nb-NO"/>
        </a:p>
      </dgm:t>
    </dgm:pt>
    <dgm:pt modelId="{CEE7A115-01C4-4DF8-8CE6-CF9A80B23181}" type="pres">
      <dgm:prSet presAssocID="{030A72B6-AB70-4F64-A408-17890B8C0627}" presName="rootText" presStyleLbl="node4" presStyleIdx="1" presStyleCnt="2" custScaleY="125745">
        <dgm:presLayoutVars>
          <dgm:chPref val="3"/>
        </dgm:presLayoutVars>
      </dgm:prSet>
      <dgm:spPr/>
      <dgm:t>
        <a:bodyPr/>
        <a:lstStyle/>
        <a:p>
          <a:endParaRPr lang="nn-NO"/>
        </a:p>
      </dgm:t>
    </dgm:pt>
    <dgm:pt modelId="{455A90A4-87F1-4BBF-B4AD-BE03F07CF4CB}" type="pres">
      <dgm:prSet presAssocID="{030A72B6-AB70-4F64-A408-17890B8C0627}" presName="rootConnector" presStyleLbl="node4" presStyleIdx="1" presStyleCnt="2"/>
      <dgm:spPr/>
      <dgm:t>
        <a:bodyPr/>
        <a:lstStyle/>
        <a:p>
          <a:endParaRPr lang="nn-NO"/>
        </a:p>
      </dgm:t>
    </dgm:pt>
    <dgm:pt modelId="{0B3AA3D5-9E15-44E2-811F-B324B0C55856}" type="pres">
      <dgm:prSet presAssocID="{030A72B6-AB70-4F64-A408-17890B8C0627}" presName="hierChild4" presStyleCnt="0"/>
      <dgm:spPr/>
      <dgm:t>
        <a:bodyPr/>
        <a:lstStyle/>
        <a:p>
          <a:endParaRPr lang="nb-NO"/>
        </a:p>
      </dgm:t>
    </dgm:pt>
    <dgm:pt modelId="{8DF64920-FDD3-4DAC-AA9C-9744A44B5AE2}" type="pres">
      <dgm:prSet presAssocID="{030A72B6-AB70-4F64-A408-17890B8C0627}" presName="hierChild5" presStyleCnt="0"/>
      <dgm:spPr/>
      <dgm:t>
        <a:bodyPr/>
        <a:lstStyle/>
        <a:p>
          <a:endParaRPr lang="nb-NO"/>
        </a:p>
      </dgm:t>
    </dgm:pt>
    <dgm:pt modelId="{3DD24BA2-FA80-4443-94B0-D826B9513F1D}" type="pres">
      <dgm:prSet presAssocID="{F0320CF0-CB4F-45BB-94F2-F7CB56F8F661}" presName="hierChild5" presStyleCnt="0"/>
      <dgm:spPr/>
      <dgm:t>
        <a:bodyPr/>
        <a:lstStyle/>
        <a:p>
          <a:endParaRPr lang="nb-NO"/>
        </a:p>
      </dgm:t>
    </dgm:pt>
    <dgm:pt modelId="{AFC0C49C-2C0C-4E8A-8C84-46845500D1BE}" type="pres">
      <dgm:prSet presAssocID="{F434D92F-5FE4-4744-B5C4-FECF1E49F50E}" presName="hierChild5" presStyleCnt="0"/>
      <dgm:spPr/>
      <dgm:t>
        <a:bodyPr/>
        <a:lstStyle/>
        <a:p>
          <a:endParaRPr lang="nb-NO"/>
        </a:p>
      </dgm:t>
    </dgm:pt>
    <dgm:pt modelId="{EA7BB43B-0A4F-4DCC-91D9-8DAC6D335A2A}" type="pres">
      <dgm:prSet presAssocID="{EC5828AF-362D-4AC4-88D2-23AFAEEF6DA5}" presName="hierChild5" presStyleCnt="0"/>
      <dgm:spPr/>
      <dgm:t>
        <a:bodyPr/>
        <a:lstStyle/>
        <a:p>
          <a:endParaRPr lang="nb-NO"/>
        </a:p>
      </dgm:t>
    </dgm:pt>
    <dgm:pt modelId="{4D65EB66-D16B-4EA0-B2D8-89A8332B54B0}" type="pres">
      <dgm:prSet presAssocID="{ACC35A93-A8C0-4746-8AFB-18B2DC25F5AD}" presName="hierChild3" presStyleCnt="0"/>
      <dgm:spPr/>
      <dgm:t>
        <a:bodyPr/>
        <a:lstStyle/>
        <a:p>
          <a:endParaRPr lang="nb-NO"/>
        </a:p>
      </dgm:t>
    </dgm:pt>
  </dgm:ptLst>
  <dgm:cxnLst>
    <dgm:cxn modelId="{07CCA805-7E96-4F44-9BFC-CB2C36EB9F21}" type="presOf" srcId="{96B361B0-DACB-4980-B160-99B881ED3D4E}" destId="{2DFD1C28-393C-435E-8DD5-1F28D0C93A0A}" srcOrd="0" destOrd="0" presId="urn:microsoft.com/office/officeart/2005/8/layout/orgChart1"/>
    <dgm:cxn modelId="{E41008FA-4CF9-4ED0-A22D-ADEF8DF9AB78}" type="presOf" srcId="{1EA88128-CBEF-48C2-8142-A56261F92A04}" destId="{22E022CB-1ABE-4EE4-9CA4-9071D40840C9}" srcOrd="0" destOrd="0" presId="urn:microsoft.com/office/officeart/2005/8/layout/orgChart1"/>
    <dgm:cxn modelId="{05A920F5-4322-4D71-9028-456736214388}" srcId="{ACC35A93-A8C0-4746-8AFB-18B2DC25F5AD}" destId="{EC5828AF-362D-4AC4-88D2-23AFAEEF6DA5}" srcOrd="1" destOrd="0" parTransId="{E34E7F74-5034-42E8-911B-B7E5C3A8EBF5}" sibTransId="{27B92883-C28E-46C0-A724-58053ED96BC1}"/>
    <dgm:cxn modelId="{8C4FB06A-F2AA-455D-BFA3-289F26743A7E}" type="presOf" srcId="{EC5828AF-362D-4AC4-88D2-23AFAEEF6DA5}" destId="{8B2FFBA7-B038-43DF-BCB3-6FB5C095A6B3}" srcOrd="0" destOrd="0" presId="urn:microsoft.com/office/officeart/2005/8/layout/orgChart1"/>
    <dgm:cxn modelId="{635F1FED-603D-44B3-8BCD-595E718BADC7}" srcId="{F0320CF0-CB4F-45BB-94F2-F7CB56F8F661}" destId="{030A72B6-AB70-4F64-A408-17890B8C0627}" srcOrd="0" destOrd="0" parTransId="{DECD2EE0-D746-4BEE-A52F-2398E9C3A591}" sibTransId="{A7696EC8-5255-4AE2-A381-7B69A5C12FCB}"/>
    <dgm:cxn modelId="{6D43EB4A-F486-4FD6-977D-B638D0B0470A}" srcId="{ACC35A93-A8C0-4746-8AFB-18B2DC25F5AD}" destId="{E136A133-8449-4462-BC25-95BB3119696B}" srcOrd="0" destOrd="0" parTransId="{1EA88128-CBEF-48C2-8142-A56261F92A04}" sibTransId="{CEB77E72-D2C7-4C41-AA02-12F167B15BD3}"/>
    <dgm:cxn modelId="{1DCED68A-2129-4FDA-8A60-9B145DE488BC}" type="presOf" srcId="{E34E7F74-5034-42E8-911B-B7E5C3A8EBF5}" destId="{8F0B1545-E780-46C0-9DF6-5A07923C7655}" srcOrd="0" destOrd="0" presId="urn:microsoft.com/office/officeart/2005/8/layout/orgChart1"/>
    <dgm:cxn modelId="{2E9F2DA1-C5E4-4B23-A0F7-E6103E1D4153}" type="presOf" srcId="{030A72B6-AB70-4F64-A408-17890B8C0627}" destId="{CEE7A115-01C4-4DF8-8CE6-CF9A80B23181}" srcOrd="0" destOrd="0" presId="urn:microsoft.com/office/officeart/2005/8/layout/orgChart1"/>
    <dgm:cxn modelId="{B1A78295-0CE7-4836-8895-EDA6F164A2FA}" srcId="{E136A133-8449-4462-BC25-95BB3119696B}" destId="{E894AF8D-DA4D-49EE-B2FF-3AAB3C2FFB6C}" srcOrd="0" destOrd="0" parTransId="{EC67D14E-346C-4FD6-8BE8-3F1205C4E373}" sibTransId="{CE445B1E-C3CB-484E-B34E-A2E0E2A97307}"/>
    <dgm:cxn modelId="{4905AB5D-3768-4635-88D8-00FF97E99F1A}" type="presOf" srcId="{E136A133-8449-4462-BC25-95BB3119696B}" destId="{DB7E48C4-770A-4734-A0EE-428136F1D475}" srcOrd="0" destOrd="0" presId="urn:microsoft.com/office/officeart/2005/8/layout/orgChart1"/>
    <dgm:cxn modelId="{72131F7E-EB33-4BED-A204-F7D09BA3C83F}" srcId="{F434D92F-5FE4-4744-B5C4-FECF1E49F50E}" destId="{F0320CF0-CB4F-45BB-94F2-F7CB56F8F661}" srcOrd="0" destOrd="0" parTransId="{524EFD56-5EFD-4703-89A8-5BC7CB1BD77E}" sibTransId="{FDBA0CF6-4454-4085-8315-39E08B6D4333}"/>
    <dgm:cxn modelId="{CD66A84B-0BCA-4E22-966A-D4F9171B5884}" type="presOf" srcId="{ACC35A93-A8C0-4746-8AFB-18B2DC25F5AD}" destId="{FAE9140A-782C-405E-91F4-CDB5DE01D92A}" srcOrd="0" destOrd="0" presId="urn:microsoft.com/office/officeart/2005/8/layout/orgChart1"/>
    <dgm:cxn modelId="{6ED72AFB-82E8-44E3-803A-3B3B06846FFF}" type="presOf" srcId="{E894AF8D-DA4D-49EE-B2FF-3AAB3C2FFB6C}" destId="{D6115D8F-CB23-4F9A-9D1A-A20861861BCD}" srcOrd="0" destOrd="0" presId="urn:microsoft.com/office/officeart/2005/8/layout/orgChart1"/>
    <dgm:cxn modelId="{FA272B68-9DE5-4BB9-808A-1CEC882AB624}" type="presOf" srcId="{ACC35A93-A8C0-4746-8AFB-18B2DC25F5AD}" destId="{D96CE71F-F451-472D-A8D6-5CAB29114421}" srcOrd="1" destOrd="0" presId="urn:microsoft.com/office/officeart/2005/8/layout/orgChart1"/>
    <dgm:cxn modelId="{E6B4D495-F336-441C-BAA3-F7726D744B3C}" type="presOf" srcId="{0A4135D8-D3E4-498E-9374-EBA54822EC9F}" destId="{65CC6795-4F2F-4C6A-BE23-8EA343CDE37B}" srcOrd="0" destOrd="0" presId="urn:microsoft.com/office/officeart/2005/8/layout/orgChart1"/>
    <dgm:cxn modelId="{9705A103-D49C-4F91-96AE-F3C3509E623F}" type="presOf" srcId="{524EFD56-5EFD-4703-89A8-5BC7CB1BD77E}" destId="{F5CA7CC2-73B9-47DE-B867-697363B85180}" srcOrd="0" destOrd="0" presId="urn:microsoft.com/office/officeart/2005/8/layout/orgChart1"/>
    <dgm:cxn modelId="{C71A0CA8-7013-4299-9DF7-BB360523830D}" type="presOf" srcId="{030A72B6-AB70-4F64-A408-17890B8C0627}" destId="{455A90A4-87F1-4BBF-B4AD-BE03F07CF4CB}" srcOrd="1" destOrd="0" presId="urn:microsoft.com/office/officeart/2005/8/layout/orgChart1"/>
    <dgm:cxn modelId="{D4627ADF-BE1D-4C61-B8DF-8E9F7FE7BBB3}" type="presOf" srcId="{EC67D14E-346C-4FD6-8BE8-3F1205C4E373}" destId="{7F1EF2A3-C91B-4BFA-B56D-7BA46B8F74D5}" srcOrd="0" destOrd="0" presId="urn:microsoft.com/office/officeart/2005/8/layout/orgChart1"/>
    <dgm:cxn modelId="{CE646C76-BB2D-4E8B-935F-6C05CBED14CA}" srcId="{EC5828AF-362D-4AC4-88D2-23AFAEEF6DA5}" destId="{F434D92F-5FE4-4744-B5C4-FECF1E49F50E}" srcOrd="0" destOrd="0" parTransId="{0A4135D8-D3E4-498E-9374-EBA54822EC9F}" sibTransId="{0518B35F-C42D-4B28-8E81-C86675647B8B}"/>
    <dgm:cxn modelId="{DEDAD066-3E21-489B-8D97-E81DC17F8AFB}" type="presOf" srcId="{F434D92F-5FE4-4744-B5C4-FECF1E49F50E}" destId="{1AE08D8D-AAAB-442C-8CB9-86704447E944}" srcOrd="0" destOrd="0" presId="urn:microsoft.com/office/officeart/2005/8/layout/orgChart1"/>
    <dgm:cxn modelId="{0D688D47-AF3C-43FE-A65F-03840072F66C}" type="presOf" srcId="{E894AF8D-DA4D-49EE-B2FF-3AAB3C2FFB6C}" destId="{6A9CA657-B1E0-489F-ABCE-3DB56F9E37B5}" srcOrd="1" destOrd="0" presId="urn:microsoft.com/office/officeart/2005/8/layout/orgChart1"/>
    <dgm:cxn modelId="{E3D87A4D-428E-43B4-AC2E-BF983D4CA578}" srcId="{96B361B0-DACB-4980-B160-99B881ED3D4E}" destId="{ACC35A93-A8C0-4746-8AFB-18B2DC25F5AD}" srcOrd="0" destOrd="0" parTransId="{C684848D-9EC8-4C5B-8F97-D2EA68DCB775}" sibTransId="{FEB8FA04-6D78-4D29-AB5F-C3096AF7214F}"/>
    <dgm:cxn modelId="{4E16ACB0-412F-4BBE-AF53-6CACF1E8A0CA}" type="presOf" srcId="{E136A133-8449-4462-BC25-95BB3119696B}" destId="{8ED538B5-04CC-4008-A703-B5B68D5309D7}" srcOrd="1" destOrd="0" presId="urn:microsoft.com/office/officeart/2005/8/layout/orgChart1"/>
    <dgm:cxn modelId="{D58FF0B0-1DB5-4FA9-895F-69376FD413AD}" type="presOf" srcId="{F434D92F-5FE4-4744-B5C4-FECF1E49F50E}" destId="{4B9EE9E5-1667-4A67-AF0C-872931C4656D}" srcOrd="1" destOrd="0" presId="urn:microsoft.com/office/officeart/2005/8/layout/orgChart1"/>
    <dgm:cxn modelId="{8C470637-BD5D-4DCA-AEC6-7E880279FE04}" type="presOf" srcId="{F0320CF0-CB4F-45BB-94F2-F7CB56F8F661}" destId="{833DAF5B-5EE6-4785-9A9E-551891D04751}" srcOrd="0" destOrd="0" presId="urn:microsoft.com/office/officeart/2005/8/layout/orgChart1"/>
    <dgm:cxn modelId="{7D44A626-D4B3-461C-A8D5-6D4EE474113E}" type="presOf" srcId="{F0320CF0-CB4F-45BB-94F2-F7CB56F8F661}" destId="{B02B0250-1570-4213-B1F0-5F156817AA41}" srcOrd="1" destOrd="0" presId="urn:microsoft.com/office/officeart/2005/8/layout/orgChart1"/>
    <dgm:cxn modelId="{CE87EB2B-B7D4-4E48-9CB6-735BB2251CC0}" type="presOf" srcId="{DECD2EE0-D746-4BEE-A52F-2398E9C3A591}" destId="{317E06E4-2E19-464D-899F-A3782C9121F0}" srcOrd="0" destOrd="0" presId="urn:microsoft.com/office/officeart/2005/8/layout/orgChart1"/>
    <dgm:cxn modelId="{1FE5FDAF-886B-4977-B33F-72F4295F208F}" type="presOf" srcId="{EC5828AF-362D-4AC4-88D2-23AFAEEF6DA5}" destId="{3828AC6F-76E8-4E97-B2B9-50F2DB828A80}" srcOrd="1" destOrd="0" presId="urn:microsoft.com/office/officeart/2005/8/layout/orgChart1"/>
    <dgm:cxn modelId="{0E274FD2-224E-4DB6-9B05-C0AEC16B3F05}" type="presParOf" srcId="{2DFD1C28-393C-435E-8DD5-1F28D0C93A0A}" destId="{82042848-51D0-4BAA-9B45-695D8397467E}" srcOrd="0" destOrd="0" presId="urn:microsoft.com/office/officeart/2005/8/layout/orgChart1"/>
    <dgm:cxn modelId="{404CBB34-1E83-4710-98CC-F420C7210ABF}" type="presParOf" srcId="{82042848-51D0-4BAA-9B45-695D8397467E}" destId="{B4DCD159-A3F4-4F19-B4A2-E20F88509995}" srcOrd="0" destOrd="0" presId="urn:microsoft.com/office/officeart/2005/8/layout/orgChart1"/>
    <dgm:cxn modelId="{7791534C-A881-40A0-A072-63C06348A5A9}" type="presParOf" srcId="{B4DCD159-A3F4-4F19-B4A2-E20F88509995}" destId="{FAE9140A-782C-405E-91F4-CDB5DE01D92A}" srcOrd="0" destOrd="0" presId="urn:microsoft.com/office/officeart/2005/8/layout/orgChart1"/>
    <dgm:cxn modelId="{05550D31-7AF2-4DDB-AEF6-C446767BCA21}" type="presParOf" srcId="{B4DCD159-A3F4-4F19-B4A2-E20F88509995}" destId="{D96CE71F-F451-472D-A8D6-5CAB29114421}" srcOrd="1" destOrd="0" presId="urn:microsoft.com/office/officeart/2005/8/layout/orgChart1"/>
    <dgm:cxn modelId="{9355B726-17A0-42E9-AE52-9DCE993228DE}" type="presParOf" srcId="{82042848-51D0-4BAA-9B45-695D8397467E}" destId="{90155DE7-94AC-4DD3-A243-554D6A569513}" srcOrd="1" destOrd="0" presId="urn:microsoft.com/office/officeart/2005/8/layout/orgChart1"/>
    <dgm:cxn modelId="{5BB2AE8B-8AF2-421E-B316-3A842A168E6C}" type="presParOf" srcId="{90155DE7-94AC-4DD3-A243-554D6A569513}" destId="{22E022CB-1ABE-4EE4-9CA4-9071D40840C9}" srcOrd="0" destOrd="0" presId="urn:microsoft.com/office/officeart/2005/8/layout/orgChart1"/>
    <dgm:cxn modelId="{F96CA1A8-9B15-40A9-AE0D-4FDF5157BCE8}" type="presParOf" srcId="{90155DE7-94AC-4DD3-A243-554D6A569513}" destId="{4964EF7B-1B30-43ED-93F5-489C6F7981EB}" srcOrd="1" destOrd="0" presId="urn:microsoft.com/office/officeart/2005/8/layout/orgChart1"/>
    <dgm:cxn modelId="{395950BD-BE89-482E-A563-5D58C509FC83}" type="presParOf" srcId="{4964EF7B-1B30-43ED-93F5-489C6F7981EB}" destId="{832B914F-0C50-4FBE-8E15-32B257B1F85F}" srcOrd="0" destOrd="0" presId="urn:microsoft.com/office/officeart/2005/8/layout/orgChart1"/>
    <dgm:cxn modelId="{4E91ADA2-C031-4FC2-9714-E4396838066F}" type="presParOf" srcId="{832B914F-0C50-4FBE-8E15-32B257B1F85F}" destId="{DB7E48C4-770A-4734-A0EE-428136F1D475}" srcOrd="0" destOrd="0" presId="urn:microsoft.com/office/officeart/2005/8/layout/orgChart1"/>
    <dgm:cxn modelId="{11D905B2-83C3-4549-83EC-4D5CB12BEC10}" type="presParOf" srcId="{832B914F-0C50-4FBE-8E15-32B257B1F85F}" destId="{8ED538B5-04CC-4008-A703-B5B68D5309D7}" srcOrd="1" destOrd="0" presId="urn:microsoft.com/office/officeart/2005/8/layout/orgChart1"/>
    <dgm:cxn modelId="{A06E2268-28CB-4AAC-BA01-C96F4B9CFD5D}" type="presParOf" srcId="{4964EF7B-1B30-43ED-93F5-489C6F7981EB}" destId="{DC129F9E-AE78-4D44-A6E5-716C0F8B32A6}" srcOrd="1" destOrd="0" presId="urn:microsoft.com/office/officeart/2005/8/layout/orgChart1"/>
    <dgm:cxn modelId="{77C5F4AC-94DB-41C8-A8E3-0789F479B3A4}" type="presParOf" srcId="{DC129F9E-AE78-4D44-A6E5-716C0F8B32A6}" destId="{7F1EF2A3-C91B-4BFA-B56D-7BA46B8F74D5}" srcOrd="0" destOrd="0" presId="urn:microsoft.com/office/officeart/2005/8/layout/orgChart1"/>
    <dgm:cxn modelId="{43C00651-F805-45D1-8579-58D53FA910AE}" type="presParOf" srcId="{DC129F9E-AE78-4D44-A6E5-716C0F8B32A6}" destId="{4583E68F-1CF1-4565-B060-E867ED96CCAD}" srcOrd="1" destOrd="0" presId="urn:microsoft.com/office/officeart/2005/8/layout/orgChart1"/>
    <dgm:cxn modelId="{515094FF-D4A8-42AA-8F9F-DB103257244A}" type="presParOf" srcId="{4583E68F-1CF1-4565-B060-E867ED96CCAD}" destId="{2F82C5F3-5564-4211-BA85-93D3242C3081}" srcOrd="0" destOrd="0" presId="urn:microsoft.com/office/officeart/2005/8/layout/orgChart1"/>
    <dgm:cxn modelId="{91847396-DB74-402F-BD15-E56EA3B7D73C}" type="presParOf" srcId="{2F82C5F3-5564-4211-BA85-93D3242C3081}" destId="{D6115D8F-CB23-4F9A-9D1A-A20861861BCD}" srcOrd="0" destOrd="0" presId="urn:microsoft.com/office/officeart/2005/8/layout/orgChart1"/>
    <dgm:cxn modelId="{899F3879-73C3-4C06-A16A-17A767955595}" type="presParOf" srcId="{2F82C5F3-5564-4211-BA85-93D3242C3081}" destId="{6A9CA657-B1E0-489F-ABCE-3DB56F9E37B5}" srcOrd="1" destOrd="0" presId="urn:microsoft.com/office/officeart/2005/8/layout/orgChart1"/>
    <dgm:cxn modelId="{58026052-178D-4FA6-B3CA-3679C3B2824C}" type="presParOf" srcId="{4583E68F-1CF1-4565-B060-E867ED96CCAD}" destId="{E3A57D27-E862-415B-8BC8-C7B41F2BD26B}" srcOrd="1" destOrd="0" presId="urn:microsoft.com/office/officeart/2005/8/layout/orgChart1"/>
    <dgm:cxn modelId="{3EB2B45E-D32C-48E2-9D13-F4920ABFE7DB}" type="presParOf" srcId="{4583E68F-1CF1-4565-B060-E867ED96CCAD}" destId="{0944F78F-4300-4010-A15B-8AEF801825DB}" srcOrd="2" destOrd="0" presId="urn:microsoft.com/office/officeart/2005/8/layout/orgChart1"/>
    <dgm:cxn modelId="{279B6C82-EC27-47DB-8669-0D014F581494}" type="presParOf" srcId="{4964EF7B-1B30-43ED-93F5-489C6F7981EB}" destId="{42A1B5D4-9037-48A1-8701-50CEF634D71F}" srcOrd="2" destOrd="0" presId="urn:microsoft.com/office/officeart/2005/8/layout/orgChart1"/>
    <dgm:cxn modelId="{D33EF09B-AA40-4BF9-BF42-B926BBB0E3F6}" type="presParOf" srcId="{90155DE7-94AC-4DD3-A243-554D6A569513}" destId="{8F0B1545-E780-46C0-9DF6-5A07923C7655}" srcOrd="2" destOrd="0" presId="urn:microsoft.com/office/officeart/2005/8/layout/orgChart1"/>
    <dgm:cxn modelId="{273612E5-F2A2-444A-8344-CFA1880119F1}" type="presParOf" srcId="{90155DE7-94AC-4DD3-A243-554D6A569513}" destId="{BBF73C6B-CDA7-410F-9E45-5DC3AB3E5897}" srcOrd="3" destOrd="0" presId="urn:microsoft.com/office/officeart/2005/8/layout/orgChart1"/>
    <dgm:cxn modelId="{3B2BDFF0-A4C5-49A1-A877-CABAA2BB5EDD}" type="presParOf" srcId="{BBF73C6B-CDA7-410F-9E45-5DC3AB3E5897}" destId="{FA045CB6-F3C9-44AE-A54B-6C7F01E98CD1}" srcOrd="0" destOrd="0" presId="urn:microsoft.com/office/officeart/2005/8/layout/orgChart1"/>
    <dgm:cxn modelId="{32DB00A2-1992-4E91-AA91-2465CC364442}" type="presParOf" srcId="{FA045CB6-F3C9-44AE-A54B-6C7F01E98CD1}" destId="{8B2FFBA7-B038-43DF-BCB3-6FB5C095A6B3}" srcOrd="0" destOrd="0" presId="urn:microsoft.com/office/officeart/2005/8/layout/orgChart1"/>
    <dgm:cxn modelId="{9AEE6151-D2D7-463F-89E0-A3A1ED2A0899}" type="presParOf" srcId="{FA045CB6-F3C9-44AE-A54B-6C7F01E98CD1}" destId="{3828AC6F-76E8-4E97-B2B9-50F2DB828A80}" srcOrd="1" destOrd="0" presId="urn:microsoft.com/office/officeart/2005/8/layout/orgChart1"/>
    <dgm:cxn modelId="{3C3826CB-4B15-49DC-BC50-9CC2011AD4BD}" type="presParOf" srcId="{BBF73C6B-CDA7-410F-9E45-5DC3AB3E5897}" destId="{8954B8E0-45A0-4FB3-BD38-260F0D2353C4}" srcOrd="1" destOrd="0" presId="urn:microsoft.com/office/officeart/2005/8/layout/orgChart1"/>
    <dgm:cxn modelId="{F7C89F42-E13A-431F-BB90-05168BFD7DBA}" type="presParOf" srcId="{8954B8E0-45A0-4FB3-BD38-260F0D2353C4}" destId="{65CC6795-4F2F-4C6A-BE23-8EA343CDE37B}" srcOrd="0" destOrd="0" presId="urn:microsoft.com/office/officeart/2005/8/layout/orgChart1"/>
    <dgm:cxn modelId="{8CCD8377-F53D-4297-B7C1-3FA0B4568A20}" type="presParOf" srcId="{8954B8E0-45A0-4FB3-BD38-260F0D2353C4}" destId="{481BC8F5-D8E7-43CA-9CA5-4593C07AA8EE}" srcOrd="1" destOrd="0" presId="urn:microsoft.com/office/officeart/2005/8/layout/orgChart1"/>
    <dgm:cxn modelId="{BC27A5FC-37AD-4F91-B4B7-C031CA2A6FA0}" type="presParOf" srcId="{481BC8F5-D8E7-43CA-9CA5-4593C07AA8EE}" destId="{2BCCB3B2-62F8-459E-B1E5-326BC0411CE0}" srcOrd="0" destOrd="0" presId="urn:microsoft.com/office/officeart/2005/8/layout/orgChart1"/>
    <dgm:cxn modelId="{ECE40ABC-CEA5-4FB8-8F58-B1DDB2FD374D}" type="presParOf" srcId="{2BCCB3B2-62F8-459E-B1E5-326BC0411CE0}" destId="{1AE08D8D-AAAB-442C-8CB9-86704447E944}" srcOrd="0" destOrd="0" presId="urn:microsoft.com/office/officeart/2005/8/layout/orgChart1"/>
    <dgm:cxn modelId="{BA3C787C-6F75-4386-B3F6-51CFFEBC1841}" type="presParOf" srcId="{2BCCB3B2-62F8-459E-B1E5-326BC0411CE0}" destId="{4B9EE9E5-1667-4A67-AF0C-872931C4656D}" srcOrd="1" destOrd="0" presId="urn:microsoft.com/office/officeart/2005/8/layout/orgChart1"/>
    <dgm:cxn modelId="{F5A5494A-B8CD-4FF2-8EB6-050D6AB6599C}" type="presParOf" srcId="{481BC8F5-D8E7-43CA-9CA5-4593C07AA8EE}" destId="{EEC0ACE9-F8FB-4032-B3E5-E84B7251C606}" srcOrd="1" destOrd="0" presId="urn:microsoft.com/office/officeart/2005/8/layout/orgChart1"/>
    <dgm:cxn modelId="{82608F7C-6349-4438-9B7F-9C320E625F43}" type="presParOf" srcId="{EEC0ACE9-F8FB-4032-B3E5-E84B7251C606}" destId="{F5CA7CC2-73B9-47DE-B867-697363B85180}" srcOrd="0" destOrd="0" presId="urn:microsoft.com/office/officeart/2005/8/layout/orgChart1"/>
    <dgm:cxn modelId="{8B165C0F-F7E3-42B4-B783-8411E88A9355}" type="presParOf" srcId="{EEC0ACE9-F8FB-4032-B3E5-E84B7251C606}" destId="{C8F67B73-A018-468A-9144-33B4322889D6}" srcOrd="1" destOrd="0" presId="urn:microsoft.com/office/officeart/2005/8/layout/orgChart1"/>
    <dgm:cxn modelId="{8C88634D-BB40-41FC-A502-3FB43D71D597}" type="presParOf" srcId="{C8F67B73-A018-468A-9144-33B4322889D6}" destId="{4ED9AF30-3C4C-4B53-A87F-F246CEE498BA}" srcOrd="0" destOrd="0" presId="urn:microsoft.com/office/officeart/2005/8/layout/orgChart1"/>
    <dgm:cxn modelId="{D6B9003B-4BF7-4A12-95DD-2C06F53BD0B4}" type="presParOf" srcId="{4ED9AF30-3C4C-4B53-A87F-F246CEE498BA}" destId="{833DAF5B-5EE6-4785-9A9E-551891D04751}" srcOrd="0" destOrd="0" presId="urn:microsoft.com/office/officeart/2005/8/layout/orgChart1"/>
    <dgm:cxn modelId="{E40E8D9F-B313-4522-A430-CD8C40EDEEA3}" type="presParOf" srcId="{4ED9AF30-3C4C-4B53-A87F-F246CEE498BA}" destId="{B02B0250-1570-4213-B1F0-5F156817AA41}" srcOrd="1" destOrd="0" presId="urn:microsoft.com/office/officeart/2005/8/layout/orgChart1"/>
    <dgm:cxn modelId="{D609C3A6-B520-40D6-A7BE-57813D72383B}" type="presParOf" srcId="{C8F67B73-A018-468A-9144-33B4322889D6}" destId="{03903DB1-56E4-4836-8836-2B8E8A74655C}" srcOrd="1" destOrd="0" presId="urn:microsoft.com/office/officeart/2005/8/layout/orgChart1"/>
    <dgm:cxn modelId="{7F4A9209-E765-48E8-9F53-0D0BBA15A91C}" type="presParOf" srcId="{03903DB1-56E4-4836-8836-2B8E8A74655C}" destId="{317E06E4-2E19-464D-899F-A3782C9121F0}" srcOrd="0" destOrd="0" presId="urn:microsoft.com/office/officeart/2005/8/layout/orgChart1"/>
    <dgm:cxn modelId="{644F71A6-3C2E-4F24-99A4-51F05E7326A8}" type="presParOf" srcId="{03903DB1-56E4-4836-8836-2B8E8A74655C}" destId="{B5726455-366D-49ED-BA5C-11CFDD469D63}" srcOrd="1" destOrd="0" presId="urn:microsoft.com/office/officeart/2005/8/layout/orgChart1"/>
    <dgm:cxn modelId="{44D434E1-40A6-4DD4-A296-81C91567D7DB}" type="presParOf" srcId="{B5726455-366D-49ED-BA5C-11CFDD469D63}" destId="{4547641B-9839-4733-807D-0AFCB01864F9}" srcOrd="0" destOrd="0" presId="urn:microsoft.com/office/officeart/2005/8/layout/orgChart1"/>
    <dgm:cxn modelId="{FC27D951-E902-4406-A936-0A44635F5F6F}" type="presParOf" srcId="{4547641B-9839-4733-807D-0AFCB01864F9}" destId="{CEE7A115-01C4-4DF8-8CE6-CF9A80B23181}" srcOrd="0" destOrd="0" presId="urn:microsoft.com/office/officeart/2005/8/layout/orgChart1"/>
    <dgm:cxn modelId="{50F2A398-905F-439A-9D77-68995DE132FC}" type="presParOf" srcId="{4547641B-9839-4733-807D-0AFCB01864F9}" destId="{455A90A4-87F1-4BBF-B4AD-BE03F07CF4CB}" srcOrd="1" destOrd="0" presId="urn:microsoft.com/office/officeart/2005/8/layout/orgChart1"/>
    <dgm:cxn modelId="{A3F6C047-1B64-4B31-B7FE-363161B0B3B6}" type="presParOf" srcId="{B5726455-366D-49ED-BA5C-11CFDD469D63}" destId="{0B3AA3D5-9E15-44E2-811F-B324B0C55856}" srcOrd="1" destOrd="0" presId="urn:microsoft.com/office/officeart/2005/8/layout/orgChart1"/>
    <dgm:cxn modelId="{21D65934-40F8-4369-AF0A-B83E9AFDEE22}" type="presParOf" srcId="{B5726455-366D-49ED-BA5C-11CFDD469D63}" destId="{8DF64920-FDD3-4DAC-AA9C-9744A44B5AE2}" srcOrd="2" destOrd="0" presId="urn:microsoft.com/office/officeart/2005/8/layout/orgChart1"/>
    <dgm:cxn modelId="{0C5E55FC-B10E-4103-9B2F-5A25A4EF1DB9}" type="presParOf" srcId="{C8F67B73-A018-468A-9144-33B4322889D6}" destId="{3DD24BA2-FA80-4443-94B0-D826B9513F1D}" srcOrd="2" destOrd="0" presId="urn:microsoft.com/office/officeart/2005/8/layout/orgChart1"/>
    <dgm:cxn modelId="{F5BC815D-E19A-47F0-ABBC-E2784FC7FDB9}" type="presParOf" srcId="{481BC8F5-D8E7-43CA-9CA5-4593C07AA8EE}" destId="{AFC0C49C-2C0C-4E8A-8C84-46845500D1BE}" srcOrd="2" destOrd="0" presId="urn:microsoft.com/office/officeart/2005/8/layout/orgChart1"/>
    <dgm:cxn modelId="{A568B3E4-A1C7-442B-BBD2-814DFA8169E5}" type="presParOf" srcId="{BBF73C6B-CDA7-410F-9E45-5DC3AB3E5897}" destId="{EA7BB43B-0A4F-4DCC-91D9-8DAC6D335A2A}" srcOrd="2" destOrd="0" presId="urn:microsoft.com/office/officeart/2005/8/layout/orgChart1"/>
    <dgm:cxn modelId="{C7B568F0-85C4-4826-B3ED-3B4AAE5F7916}" type="presParOf" srcId="{82042848-51D0-4BAA-9B45-695D8397467E}" destId="{4D65EB66-D16B-4EA0-B2D8-89A8332B54B0}" srcOrd="2" destOrd="0" presId="urn:microsoft.com/office/officeart/2005/8/layout/orgChart1"/>
  </dgm:cxnLst>
  <dgm:bg>
    <a:effectLst>
      <a:glow rad="139700">
        <a:schemeClr val="accent3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7E06E4-2E19-464D-899F-A3782C9121F0}">
      <dsp:nvSpPr>
        <dsp:cNvPr id="0" name=""/>
        <dsp:cNvSpPr/>
      </dsp:nvSpPr>
      <dsp:spPr>
        <a:xfrm>
          <a:off x="4679428" y="3547615"/>
          <a:ext cx="202206" cy="706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6861"/>
              </a:lnTo>
              <a:lnTo>
                <a:pt x="202206" y="7068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CA7CC2-73B9-47DE-B867-697363B85180}">
      <dsp:nvSpPr>
        <dsp:cNvPr id="0" name=""/>
        <dsp:cNvSpPr/>
      </dsp:nvSpPr>
      <dsp:spPr>
        <a:xfrm>
          <a:off x="5172924" y="2590506"/>
          <a:ext cx="91440" cy="283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08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C6795-4F2F-4C6A-BE23-8EA343CDE37B}">
      <dsp:nvSpPr>
        <dsp:cNvPr id="0" name=""/>
        <dsp:cNvSpPr/>
      </dsp:nvSpPr>
      <dsp:spPr>
        <a:xfrm>
          <a:off x="5172924" y="1633398"/>
          <a:ext cx="91440" cy="283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08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0B1545-E780-46C0-9DF6-5A07923C7655}">
      <dsp:nvSpPr>
        <dsp:cNvPr id="0" name=""/>
        <dsp:cNvSpPr/>
      </dsp:nvSpPr>
      <dsp:spPr>
        <a:xfrm>
          <a:off x="4210937" y="676289"/>
          <a:ext cx="141544" cy="6200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098"/>
              </a:lnTo>
              <a:lnTo>
                <a:pt x="141544" y="6200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1EF2A3-C91B-4BFA-B56D-7BA46B8F74D5}">
      <dsp:nvSpPr>
        <dsp:cNvPr id="0" name=""/>
        <dsp:cNvSpPr/>
      </dsp:nvSpPr>
      <dsp:spPr>
        <a:xfrm>
          <a:off x="2895229" y="1633398"/>
          <a:ext cx="141544" cy="620098"/>
        </a:xfrm>
        <a:custGeom>
          <a:avLst/>
          <a:gdLst/>
          <a:ahLst/>
          <a:cxnLst/>
          <a:rect l="0" t="0" r="0" b="0"/>
          <a:pathLst>
            <a:path>
              <a:moveTo>
                <a:pt x="141544" y="0"/>
              </a:moveTo>
              <a:lnTo>
                <a:pt x="141544" y="620098"/>
              </a:lnTo>
              <a:lnTo>
                <a:pt x="0" y="62009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E022CB-1ABE-4EE4-9CA4-9071D40840C9}">
      <dsp:nvSpPr>
        <dsp:cNvPr id="0" name=""/>
        <dsp:cNvSpPr/>
      </dsp:nvSpPr>
      <dsp:spPr>
        <a:xfrm>
          <a:off x="4069392" y="676289"/>
          <a:ext cx="141544" cy="620098"/>
        </a:xfrm>
        <a:custGeom>
          <a:avLst/>
          <a:gdLst/>
          <a:ahLst/>
          <a:cxnLst/>
          <a:rect l="0" t="0" r="0" b="0"/>
          <a:pathLst>
            <a:path>
              <a:moveTo>
                <a:pt x="141544" y="0"/>
              </a:moveTo>
              <a:lnTo>
                <a:pt x="141544" y="620098"/>
              </a:lnTo>
              <a:lnTo>
                <a:pt x="0" y="6200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E9140A-782C-405E-91F4-CDB5DE01D92A}">
      <dsp:nvSpPr>
        <dsp:cNvPr id="0" name=""/>
        <dsp:cNvSpPr/>
      </dsp:nvSpPr>
      <dsp:spPr>
        <a:xfrm>
          <a:off x="3165289" y="2269"/>
          <a:ext cx="2091295" cy="6740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200" kern="1200" dirty="0" err="1" smtClean="0"/>
            <a:t>Boligsosialt</a:t>
          </a:r>
          <a:r>
            <a:rPr lang="nn-NO" sz="1200" kern="1200" dirty="0" smtClean="0"/>
            <a:t> utviklingsprogram </a:t>
          </a:r>
          <a:r>
            <a:rPr lang="nb-NO" sz="1200" kern="1200" noProof="0" dirty="0" smtClean="0"/>
            <a:t>Husbanken</a:t>
          </a:r>
          <a:r>
            <a:rPr lang="nn-NO" sz="1200" kern="1200" dirty="0" smtClean="0"/>
            <a:t> region </a:t>
          </a:r>
          <a:br>
            <a:rPr lang="nn-NO" sz="1200" kern="1200" dirty="0" smtClean="0"/>
          </a:br>
          <a:r>
            <a:rPr lang="nn-NO" sz="1200" kern="1200" dirty="0" smtClean="0"/>
            <a:t>Midt-Norge </a:t>
          </a:r>
          <a:endParaRPr lang="nn-NO" sz="1200" kern="1200" dirty="0"/>
        </a:p>
      </dsp:txBody>
      <dsp:txXfrm>
        <a:off x="3165289" y="2269"/>
        <a:ext cx="2091295" cy="674020"/>
      </dsp:txXfrm>
    </dsp:sp>
    <dsp:sp modelId="{DB7E48C4-770A-4734-A0EE-428136F1D475}">
      <dsp:nvSpPr>
        <dsp:cNvPr id="0" name=""/>
        <dsp:cNvSpPr/>
      </dsp:nvSpPr>
      <dsp:spPr>
        <a:xfrm>
          <a:off x="2004154" y="959377"/>
          <a:ext cx="2065238" cy="6740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200" kern="1200" dirty="0"/>
            <a:t>Avdeling </a:t>
          </a:r>
          <a:r>
            <a:rPr lang="nn-NO" sz="1200" kern="1200" dirty="0" smtClean="0"/>
            <a:t>for </a:t>
          </a:r>
          <a:r>
            <a:rPr lang="nn-NO" sz="1200" kern="1200" dirty="0" err="1" smtClean="0"/>
            <a:t>boligsosialt</a:t>
          </a:r>
          <a:r>
            <a:rPr lang="nn-NO" sz="1200" kern="1200" dirty="0"/>
            <a:t/>
          </a:r>
          <a:br>
            <a:rPr lang="nn-NO" sz="1200" kern="1200" dirty="0"/>
          </a:br>
          <a:r>
            <a:rPr lang="nn-NO" sz="1200" kern="1200" dirty="0"/>
            <a:t> </a:t>
          </a:r>
          <a:r>
            <a:rPr lang="nn-NO" sz="1200" kern="1200" dirty="0" smtClean="0"/>
            <a:t>programarbeid og </a:t>
          </a:r>
          <a:r>
            <a:rPr lang="nn-NO" sz="1200" kern="1200" dirty="0" err="1"/>
            <a:t>forskning</a:t>
          </a:r>
          <a:r>
            <a:rPr lang="nn-NO" sz="1200" kern="1200" dirty="0"/>
            <a:t>,</a:t>
          </a:r>
          <a:br>
            <a:rPr lang="nn-NO" sz="1200" kern="1200" dirty="0"/>
          </a:br>
          <a:r>
            <a:rPr lang="nn-NO" sz="1200" kern="1200" dirty="0"/>
            <a:t> HB region Midt-Norge</a:t>
          </a:r>
        </a:p>
      </dsp:txBody>
      <dsp:txXfrm>
        <a:off x="2004154" y="959377"/>
        <a:ext cx="2065238" cy="674020"/>
      </dsp:txXfrm>
    </dsp:sp>
    <dsp:sp modelId="{D6115D8F-CB23-4F9A-9D1A-A20861861BCD}">
      <dsp:nvSpPr>
        <dsp:cNvPr id="0" name=""/>
        <dsp:cNvSpPr/>
      </dsp:nvSpPr>
      <dsp:spPr>
        <a:xfrm>
          <a:off x="1547189" y="1916486"/>
          <a:ext cx="1348040" cy="6740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400" kern="1200" dirty="0"/>
            <a:t>Møreforsking</a:t>
          </a:r>
        </a:p>
      </dsp:txBody>
      <dsp:txXfrm>
        <a:off x="1547189" y="1916486"/>
        <a:ext cx="1348040" cy="674020"/>
      </dsp:txXfrm>
    </dsp:sp>
    <dsp:sp modelId="{8B2FFBA7-B038-43DF-BCB3-6FB5C095A6B3}">
      <dsp:nvSpPr>
        <dsp:cNvPr id="0" name=""/>
        <dsp:cNvSpPr/>
      </dsp:nvSpPr>
      <dsp:spPr>
        <a:xfrm>
          <a:off x="4352481" y="959377"/>
          <a:ext cx="1732326" cy="6740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200" kern="1200" dirty="0" err="1" smtClean="0"/>
            <a:t>Samarbeidskommuner</a:t>
          </a:r>
          <a:r>
            <a:rPr lang="nn-NO" sz="1200" kern="1200" dirty="0" smtClean="0"/>
            <a:t> </a:t>
          </a:r>
          <a:r>
            <a:rPr lang="nn-NO" sz="1200" kern="1200" dirty="0"/>
            <a:t>v/ </a:t>
          </a:r>
          <a:r>
            <a:rPr lang="nn-NO" sz="1200" kern="1200" dirty="0" smtClean="0"/>
            <a:t>kommunestyrene</a:t>
          </a:r>
          <a:endParaRPr lang="nn-NO" sz="1200" kern="1200" dirty="0"/>
        </a:p>
      </dsp:txBody>
      <dsp:txXfrm>
        <a:off x="4352481" y="959377"/>
        <a:ext cx="1732326" cy="674020"/>
      </dsp:txXfrm>
    </dsp:sp>
    <dsp:sp modelId="{1AE08D8D-AAAB-442C-8CB9-86704447E944}">
      <dsp:nvSpPr>
        <dsp:cNvPr id="0" name=""/>
        <dsp:cNvSpPr/>
      </dsp:nvSpPr>
      <dsp:spPr>
        <a:xfrm>
          <a:off x="4544624" y="1916486"/>
          <a:ext cx="1348040" cy="6740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200" kern="1200" dirty="0" smtClean="0"/>
            <a:t>Kommunale </a:t>
          </a:r>
          <a:br>
            <a:rPr lang="nn-NO" sz="1200" kern="1200" dirty="0" smtClean="0"/>
          </a:br>
          <a:r>
            <a:rPr lang="nn-NO" sz="1200" kern="1200" dirty="0" smtClean="0"/>
            <a:t>styringsgrupper</a:t>
          </a:r>
          <a:endParaRPr lang="nn-NO" sz="1200" kern="1200" dirty="0"/>
        </a:p>
      </dsp:txBody>
      <dsp:txXfrm>
        <a:off x="4544624" y="1916486"/>
        <a:ext cx="1348040" cy="674020"/>
      </dsp:txXfrm>
    </dsp:sp>
    <dsp:sp modelId="{833DAF5B-5EE6-4785-9A9E-551891D04751}">
      <dsp:nvSpPr>
        <dsp:cNvPr id="0" name=""/>
        <dsp:cNvSpPr/>
      </dsp:nvSpPr>
      <dsp:spPr>
        <a:xfrm>
          <a:off x="4544624" y="2873595"/>
          <a:ext cx="1348040" cy="6740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200" kern="1200" dirty="0" smtClean="0"/>
            <a:t>Kommunale </a:t>
          </a:r>
          <a:br>
            <a:rPr lang="nn-NO" sz="1200" kern="1200" dirty="0" smtClean="0"/>
          </a:br>
          <a:r>
            <a:rPr lang="nn-NO" sz="1200" kern="1200" dirty="0" smtClean="0"/>
            <a:t>arbeidsgrupper</a:t>
          </a:r>
          <a:endParaRPr lang="nn-NO" sz="1200" kern="1200" dirty="0"/>
        </a:p>
      </dsp:txBody>
      <dsp:txXfrm>
        <a:off x="4544624" y="2873595"/>
        <a:ext cx="1348040" cy="674020"/>
      </dsp:txXfrm>
    </dsp:sp>
    <dsp:sp modelId="{CEE7A115-01C4-4DF8-8CE6-CF9A80B23181}">
      <dsp:nvSpPr>
        <dsp:cNvPr id="0" name=""/>
        <dsp:cNvSpPr/>
      </dsp:nvSpPr>
      <dsp:spPr>
        <a:xfrm>
          <a:off x="4881634" y="3830704"/>
          <a:ext cx="1348040" cy="84754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200" kern="1200" dirty="0"/>
            <a:t>Referansegrupper/ </a:t>
          </a:r>
          <a:r>
            <a:rPr lang="nn-NO" sz="1200" kern="1200" dirty="0" err="1"/>
            <a:t>brukere</a:t>
          </a:r>
          <a:r>
            <a:rPr lang="nn-NO" sz="1200" kern="1200" dirty="0"/>
            <a:t>/</a:t>
          </a:r>
          <a:br>
            <a:rPr lang="nn-NO" sz="1200" kern="1200" dirty="0"/>
          </a:br>
          <a:r>
            <a:rPr lang="nn-NO" sz="1200" kern="1200" dirty="0" err="1"/>
            <a:t>aktører</a:t>
          </a:r>
          <a:r>
            <a:rPr lang="nn-NO" sz="1200" kern="1200" dirty="0"/>
            <a:t> </a:t>
          </a:r>
          <a:r>
            <a:rPr lang="nn-NO" sz="1200" kern="1200" dirty="0" err="1"/>
            <a:t>fra</a:t>
          </a:r>
          <a:r>
            <a:rPr lang="nn-NO" sz="1200" kern="1200" dirty="0"/>
            <a:t> frivillig</a:t>
          </a:r>
          <a:br>
            <a:rPr lang="nn-NO" sz="1200" kern="1200" dirty="0"/>
          </a:br>
          <a:r>
            <a:rPr lang="nn-NO" sz="1200" kern="1200" dirty="0"/>
            <a:t>og privat sektor</a:t>
          </a:r>
        </a:p>
      </dsp:txBody>
      <dsp:txXfrm>
        <a:off x="4881634" y="3830704"/>
        <a:ext cx="1348040" cy="847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FE55A-0F37-4D05-B4D3-A92051E254F1}" type="datetimeFigureOut">
              <a:rPr lang="nb-NO" smtClean="0"/>
              <a:t>02.01.2012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1E024-1C3F-4EFD-BE7C-B84A3233050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631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DE40628-7C37-462B-A2BD-D1491C254B1D}" type="datetimeFigureOut">
              <a:rPr lang="nb-NO"/>
              <a:pPr>
                <a:defRPr/>
              </a:pPr>
              <a:t>02.01.2012</a:t>
            </a:fld>
            <a:endParaRPr lang="nb-NO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620D910-470A-4A32-BDBC-5C1F414FD91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6732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nb-NO" dirty="0" smtClean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nb-NO" b="1" dirty="0" smtClean="0"/>
          </a:p>
        </p:txBody>
      </p:sp>
      <p:sp>
        <p:nvSpPr>
          <p:cNvPr id="6349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6BA97B6-1422-490C-9895-5B0088029AAB}" type="slidenum">
              <a:rPr lang="nb-NO" smtClean="0">
                <a:latin typeface="Calibri" pitchFamily="34" charset="0"/>
              </a:rPr>
              <a:pPr eaLnBrk="1" hangingPunct="1"/>
              <a:t>2</a:t>
            </a:fld>
            <a:endParaRPr lang="nb-NO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nb-NO" dirty="0" smtClean="0"/>
          </a:p>
        </p:txBody>
      </p:sp>
      <p:sp>
        <p:nvSpPr>
          <p:cNvPr id="7373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4250492-D1E7-471B-BD8D-9ECA5C88F3F8}" type="slidenum">
              <a:rPr lang="nb-NO" smtClean="0">
                <a:latin typeface="Calibri" pitchFamily="34" charset="0"/>
              </a:rPr>
              <a:pPr eaLnBrk="1" hangingPunct="1"/>
              <a:t>3</a:t>
            </a:fld>
            <a:endParaRPr lang="nb-NO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-"/>
            </a:pPr>
            <a:endParaRPr lang="nb-NO" dirty="0" smtClean="0"/>
          </a:p>
        </p:txBody>
      </p:sp>
      <p:sp>
        <p:nvSpPr>
          <p:cNvPr id="7373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4250492-D1E7-471B-BD8D-9ECA5C88F3F8}" type="slidenum">
              <a:rPr lang="nb-NO" smtClean="0">
                <a:latin typeface="Calibri" pitchFamily="34" charset="0"/>
              </a:rPr>
              <a:pPr eaLnBrk="1" hangingPunct="1"/>
              <a:t>4</a:t>
            </a:fld>
            <a:endParaRPr lang="nb-NO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dirty="0" smtClean="0"/>
          </a:p>
        </p:txBody>
      </p:sp>
      <p:sp>
        <p:nvSpPr>
          <p:cNvPr id="7680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24CDC48-78C3-4C27-B13D-8A78EF6D8713}" type="slidenum">
              <a:rPr lang="nb-NO" smtClean="0">
                <a:latin typeface="Calibri" pitchFamily="34" charset="0"/>
              </a:rPr>
              <a:pPr eaLnBrk="1" hangingPunct="1"/>
              <a:t>5</a:t>
            </a:fld>
            <a:endParaRPr lang="nb-NO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defRPr/>
            </a:pPr>
            <a:endParaRPr lang="nb-NO" dirty="0"/>
          </a:p>
        </p:txBody>
      </p:sp>
      <p:sp>
        <p:nvSpPr>
          <p:cNvPr id="6451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903E9FF-043E-41D3-995C-6C0DF47DAEBC}" type="slidenum">
              <a:rPr lang="nb-NO" smtClean="0">
                <a:latin typeface="Calibri" pitchFamily="34" charset="0"/>
              </a:rPr>
              <a:pPr eaLnBrk="1" hangingPunct="1"/>
              <a:t>6</a:t>
            </a:fld>
            <a:endParaRPr lang="nb-NO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nb-NO" dirty="0" smtClean="0"/>
          </a:p>
        </p:txBody>
      </p:sp>
      <p:sp>
        <p:nvSpPr>
          <p:cNvPr id="6554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D960515-E0D6-4C61-ADD1-7600DED754A3}" type="slidenum">
              <a:rPr lang="nb-NO" smtClean="0">
                <a:latin typeface="Calibri" pitchFamily="34" charset="0"/>
              </a:rPr>
              <a:pPr eaLnBrk="1" hangingPunct="1"/>
              <a:t>8</a:t>
            </a:fld>
            <a:endParaRPr lang="nb-NO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nb-NO" dirty="0" smtClean="0"/>
          </a:p>
        </p:txBody>
      </p:sp>
      <p:sp>
        <p:nvSpPr>
          <p:cNvPr id="6656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4303AC1-3861-442F-B5D0-842314AB633F}" type="slidenum">
              <a:rPr lang="nb-NO" smtClean="0">
                <a:latin typeface="Calibri" pitchFamily="34" charset="0"/>
              </a:rPr>
              <a:pPr eaLnBrk="1" hangingPunct="1"/>
              <a:t>9</a:t>
            </a:fld>
            <a:endParaRPr lang="nb-NO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b="1" dirty="0" smtClean="0"/>
          </a:p>
        </p:txBody>
      </p:sp>
      <p:sp>
        <p:nvSpPr>
          <p:cNvPr id="7475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2F939EE-2328-4C58-B69E-8A0B9CA3E6D3}" type="slidenum">
              <a:rPr lang="nb-NO" smtClean="0">
                <a:latin typeface="Calibri" pitchFamily="34" charset="0"/>
              </a:rPr>
              <a:pPr eaLnBrk="1" hangingPunct="1"/>
              <a:t>11</a:t>
            </a:fld>
            <a:endParaRPr lang="nb-NO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06CFACD-64B7-4BF0-88D9-27EE458568EE}" type="slidenum">
              <a:rPr lang="nb-NO" smtClean="0">
                <a:latin typeface="Calibri" pitchFamily="34" charset="0"/>
              </a:rPr>
              <a:pPr eaLnBrk="1" hangingPunct="1"/>
              <a:t>13</a:t>
            </a:fld>
            <a:endParaRPr lang="nb-NO" smtClean="0">
              <a:latin typeface="Calibri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85800" lvl="1" indent="-228600">
              <a:buFontTx/>
              <a:buAutoNum type="arabicPeriod"/>
            </a:pPr>
            <a:r>
              <a:rPr lang="nn-NO" dirty="0" smtClean="0"/>
              <a:t> Store klimasyndarar</a:t>
            </a:r>
          </a:p>
          <a:p>
            <a:pPr marL="228600" indent="-228600"/>
            <a:endParaRPr lang="nb-NO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7473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15</a:t>
            </a:fld>
            <a:endParaRPr lang="nb-NO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7365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nb-NO" sz="140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26821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19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78408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53736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9942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23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9793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24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00432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25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939156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26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9164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27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77922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28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82412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29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6434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30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13023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0D910-470A-4A32-BDBC-5C1F414FD913}" type="slidenum">
              <a:rPr lang="nb-NO" smtClean="0"/>
              <a:pPr>
                <a:defRPr/>
              </a:pPr>
              <a:t>31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96279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6" descr="MF_bakgrunn_rø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0064" y="-1500188"/>
            <a:ext cx="10144127" cy="943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e 7" descr="MF_ny_neg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813" y="357188"/>
            <a:ext cx="30083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785812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2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AEA4D86-7012-45C3-9EDC-307DA0D9B978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27784" y="6492875"/>
            <a:ext cx="504056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316416" y="6492875"/>
            <a:ext cx="370384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46174FA-D663-4ABC-A576-41EDA8E51F8D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715B677-28F4-4A01-8AB4-258D1A51B324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785812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67544" y="155679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FE84CD6-064A-4411-B22D-223EA847F43C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555776" y="6492875"/>
            <a:ext cx="496855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244408" y="6492875"/>
            <a:ext cx="44239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2D9631B-C892-4D91-A1EA-4CD66FDCB9C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785812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23C55E7-46D4-4C9E-81A7-8EA8BC590262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2195736" y="6492875"/>
            <a:ext cx="4896544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244408" y="6482928"/>
            <a:ext cx="44239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551EBFA-92C3-4D0C-A96E-69F810518FFC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93D2643-329C-4A95-9D8D-2C8136B911FB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AEC212E-AA9D-4A3A-A3D1-44B971C4A485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D763013-80C8-4FC4-9309-08D4D5E68BEA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C2BEBC6-7B5C-4F81-BF27-0B33C634AF63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6F10B8D-1D72-479E-93B9-245D6B40F177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dirty="0" smtClean="0"/>
              <a:t>Klikk ikonet for å legge til et bilde</a:t>
            </a:r>
            <a:endParaRPr lang="nb-NO" noProof="0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483873B-F99E-4614-A033-0D2228D97AD7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B8276F4-D679-43C6-8623-FBDFBB930A18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CF6360-C3FD-40EA-ABD9-2AF02DC93120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B9007C4-9435-4B26-873C-427721ABA564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429BB69-3B5A-4F4E-9FC2-CC6F1031C985}" type="datetime1">
              <a:rPr lang="nb-NO" smtClean="0"/>
              <a:t>02.01.2012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D0C562F-E7A1-4D55-BFFD-5D4794BE59A0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e 6" descr="MF_bakgrunn_rød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9144000" cy="68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1071564"/>
            <a:ext cx="8229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204628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pic>
        <p:nvPicPr>
          <p:cNvPr id="1029" name="Bilde 7" descr="MF_ny_pos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8625" y="352426"/>
            <a:ext cx="24288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6D6E65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6D6E65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6D6E65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6D6E65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6D6E65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6D6E65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6D6E65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6D6E65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6D6E65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eforsk.no/default.aspx?menu=933&amp;id=77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nb-NO" sz="3600" dirty="0" smtClean="0"/>
              <a:t>Nettverksanalyse </a:t>
            </a:r>
            <a:br>
              <a:rPr lang="nb-NO" sz="3600" dirty="0" smtClean="0"/>
            </a:br>
            <a:r>
              <a:rPr lang="nb-NO" sz="3600" dirty="0" smtClean="0"/>
              <a:t>og boligsosial planlegging</a:t>
            </a:r>
          </a:p>
        </p:txBody>
      </p:sp>
      <p:sp>
        <p:nvSpPr>
          <p:cNvPr id="13315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2000" dirty="0" smtClean="0"/>
              <a:t>Innlegg under nettverkssamling </a:t>
            </a:r>
            <a:br>
              <a:rPr lang="nb-NO" sz="2000" dirty="0" smtClean="0"/>
            </a:br>
            <a:r>
              <a:rPr lang="nb-NO" sz="2000" i="1" dirty="0" smtClean="0"/>
              <a:t>Kommunalt</a:t>
            </a:r>
            <a:r>
              <a:rPr lang="nb-NO" sz="2000" dirty="0" smtClean="0"/>
              <a:t> </a:t>
            </a:r>
            <a:r>
              <a:rPr lang="nb-NO" sz="2000" i="1" dirty="0" smtClean="0"/>
              <a:t>rusarbeid og boligsosialt arbeid</a:t>
            </a:r>
          </a:p>
          <a:p>
            <a:pPr eaLnBrk="1" hangingPunct="1"/>
            <a:r>
              <a:rPr lang="nb-NO" sz="2000" dirty="0" smtClean="0"/>
              <a:t>Kristiansund 30. november 2011</a:t>
            </a:r>
          </a:p>
          <a:p>
            <a:pPr eaLnBrk="1" hangingPunct="1"/>
            <a:endParaRPr lang="nb-NO" sz="2000" dirty="0" smtClean="0"/>
          </a:p>
          <a:p>
            <a:pPr eaLnBrk="1" hangingPunct="1"/>
            <a:r>
              <a:rPr lang="nb-NO" sz="1600" dirty="0" smtClean="0"/>
              <a:t>Susanne Moen Ouff, Møreforsking</a:t>
            </a: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342891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785812"/>
          </a:xfrm>
        </p:spPr>
        <p:txBody>
          <a:bodyPr/>
          <a:lstStyle/>
          <a:p>
            <a:pPr>
              <a:defRPr/>
            </a:pPr>
            <a:r>
              <a:rPr lang="nb-NO" sz="4400" dirty="0" smtClean="0">
                <a:latin typeface="+mj-lt"/>
              </a:rPr>
              <a:t>Agenda</a:t>
            </a:r>
            <a:endParaRPr lang="nb-NO" sz="44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nb-NO" dirty="0" smtClean="0">
                <a:latin typeface="+mn-lt"/>
              </a:rPr>
              <a:t>Presentere </a:t>
            </a:r>
            <a:r>
              <a:rPr lang="nb-NO" i="1" dirty="0" smtClean="0">
                <a:latin typeface="+mn-lt"/>
              </a:rPr>
              <a:t>Boligsosialt arbeid og planlegging</a:t>
            </a:r>
          </a:p>
          <a:p>
            <a:pPr lvl="1">
              <a:defRPr/>
            </a:pPr>
            <a:r>
              <a:rPr lang="nb-NO" dirty="0">
                <a:latin typeface="+mn-lt"/>
              </a:rPr>
              <a:t>Innhold</a:t>
            </a:r>
          </a:p>
          <a:p>
            <a:pPr lvl="1">
              <a:defRPr/>
            </a:pPr>
            <a:r>
              <a:rPr lang="nb-NO" dirty="0" smtClean="0">
                <a:latin typeface="+mn-lt"/>
              </a:rPr>
              <a:t>Organisering</a:t>
            </a:r>
            <a:endParaRPr lang="nb-NO" dirty="0">
              <a:latin typeface="+mn-lt"/>
            </a:endParaRPr>
          </a:p>
          <a:p>
            <a:pPr lvl="1">
              <a:defRPr/>
            </a:pPr>
            <a:r>
              <a:rPr lang="nb-NO" dirty="0" smtClean="0">
                <a:latin typeface="+mn-lt"/>
              </a:rPr>
              <a:t>Bakgrunn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b-NO" dirty="0" err="1" smtClean="0">
                <a:latin typeface="+mn-lt"/>
              </a:rPr>
              <a:t>Social</a:t>
            </a:r>
            <a:r>
              <a:rPr lang="nb-NO" dirty="0" smtClean="0">
                <a:latin typeface="+mn-lt"/>
              </a:rPr>
              <a:t> Network Analyses (nettverksanalyse)</a:t>
            </a:r>
          </a:p>
          <a:p>
            <a:pPr lvl="1">
              <a:defRPr/>
            </a:pPr>
            <a:r>
              <a:rPr lang="nb-NO" dirty="0" smtClean="0">
                <a:latin typeface="+mn-lt"/>
              </a:rPr>
              <a:t>Hva er nettverksanalyse?</a:t>
            </a:r>
          </a:p>
          <a:p>
            <a:pPr lvl="1">
              <a:defRPr/>
            </a:pPr>
            <a:r>
              <a:rPr lang="nb-NO" dirty="0" smtClean="0">
                <a:latin typeface="+mn-lt"/>
              </a:rPr>
              <a:t>Hva kan det brukes til?</a:t>
            </a:r>
          </a:p>
          <a:p>
            <a:pPr lvl="1">
              <a:defRPr/>
            </a:pPr>
            <a:r>
              <a:rPr lang="nb-NO" dirty="0" smtClean="0">
                <a:latin typeface="+mn-lt"/>
              </a:rPr>
              <a:t>Hvordan har vi benyttet SNA i </a:t>
            </a:r>
            <a:r>
              <a:rPr lang="nb-NO" i="1" dirty="0" smtClean="0">
                <a:latin typeface="+mn-lt"/>
              </a:rPr>
              <a:t>Boligsosialt arbeid og planlegging?</a:t>
            </a:r>
            <a:endParaRPr lang="nb-NO" dirty="0" smtClean="0">
              <a:latin typeface="+mn-lt"/>
            </a:endParaRPr>
          </a:p>
          <a:p>
            <a:pPr lvl="1">
              <a:defRPr/>
            </a:pPr>
            <a:endParaRPr lang="nb-NO" dirty="0" smtClean="0">
              <a:latin typeface="+mn-lt"/>
            </a:endParaRPr>
          </a:p>
          <a:p>
            <a:pPr>
              <a:buFont typeface="Arial" charset="0"/>
              <a:buNone/>
              <a:defRPr/>
            </a:pPr>
            <a:endParaRPr lang="nb-NO" dirty="0" smtClean="0"/>
          </a:p>
          <a:p>
            <a:pPr>
              <a:buFont typeface="Arial" charset="0"/>
              <a:buChar char="•"/>
              <a:defRPr/>
            </a:pPr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790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pPr>
              <a:defRPr/>
            </a:pPr>
            <a:r>
              <a:rPr lang="nb-NO" i="1" dirty="0" smtClean="0">
                <a:solidFill>
                  <a:schemeClr val="bg1"/>
                </a:solidFill>
                <a:latin typeface="+mj-lt"/>
              </a:rPr>
              <a:t>Boligsosialt arbeid og planlegging I</a:t>
            </a:r>
            <a:r>
              <a:rPr lang="nb-NO" dirty="0" smtClean="0">
                <a:latin typeface="+mj-lt"/>
              </a:rPr>
              <a:t>	</a:t>
            </a:r>
            <a:endParaRPr lang="nb-NO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b-NO" sz="2800" dirty="0" smtClean="0">
                <a:latin typeface="+mn-lt"/>
              </a:rPr>
              <a:t>Kompetanseutviklingsprosjekt i Molde, Malvik, Stjørdal, Steinkjer og Levanger i perioden okt. 2009 – jan. 2011</a:t>
            </a:r>
          </a:p>
          <a:p>
            <a:pPr lvl="1">
              <a:buFont typeface="Arial" charset="0"/>
              <a:buChar char="•"/>
              <a:defRPr/>
            </a:pPr>
            <a:r>
              <a:rPr lang="nb-NO" sz="2400" dirty="0" smtClean="0">
                <a:latin typeface="+mn-lt"/>
              </a:rPr>
              <a:t>Felles planprosess med melding om oppstart oktober 2009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</a:rPr>
              <a:t>Krav </a:t>
            </a:r>
            <a:r>
              <a:rPr lang="nb-NO" sz="2400" dirty="0">
                <a:latin typeface="+mn-lt"/>
              </a:rPr>
              <a:t>om medvirkningsplan og </a:t>
            </a:r>
            <a:r>
              <a:rPr lang="nb-NO" sz="2400" dirty="0" smtClean="0">
                <a:latin typeface="+mn-lt"/>
              </a:rPr>
              <a:t>gjennomføring av plan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>
                <a:latin typeface="+mn-lt"/>
              </a:rPr>
              <a:t>Kommunene utformet plandokument og handlingsplan </a:t>
            </a:r>
            <a:r>
              <a:rPr lang="nb-NO" sz="2400" dirty="0" smtClean="0">
                <a:latin typeface="+mn-lt"/>
              </a:rPr>
              <a:t>individuelt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>
                <a:latin typeface="+mn-lt"/>
              </a:rPr>
              <a:t>Fem felles samlinger på Stjørdal med erfaringsutveksling, </a:t>
            </a:r>
            <a:r>
              <a:rPr lang="nb-NO" sz="2400" dirty="0" smtClean="0">
                <a:latin typeface="+mn-lt"/>
              </a:rPr>
              <a:t>kompetanseheving og prosess-støtte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  <a:hlinkClick r:id="rId3"/>
              </a:rPr>
              <a:t>Notat</a:t>
            </a:r>
            <a:r>
              <a:rPr lang="nb-NO" sz="2400" dirty="0" smtClean="0">
                <a:latin typeface="+mn-lt"/>
              </a:rPr>
              <a:t> med beskrivelse av prosess og arbeidsverktøy</a:t>
            </a:r>
            <a:endParaRPr lang="nb-NO" sz="2400" dirty="0">
              <a:latin typeface="+mn-lt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</a:rPr>
              <a:t>Finansiering </a:t>
            </a:r>
            <a:r>
              <a:rPr lang="nb-NO" sz="2400" dirty="0">
                <a:latin typeface="+mn-lt"/>
              </a:rPr>
              <a:t>gjennom kompetansemidler fra Husbanken</a:t>
            </a:r>
          </a:p>
          <a:p>
            <a:pPr marL="0" indent="0">
              <a:buFont typeface="Arial" charset="0"/>
              <a:buNone/>
              <a:defRPr/>
            </a:pPr>
            <a:endParaRPr lang="nb-NO" dirty="0" smtClean="0">
              <a:latin typeface="+mn-lt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352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pPr>
              <a:defRPr/>
            </a:pPr>
            <a:r>
              <a:rPr lang="nb-NO" sz="3600" i="1" dirty="0" smtClean="0">
                <a:solidFill>
                  <a:schemeClr val="bg1"/>
                </a:solidFill>
                <a:latin typeface="+mj-lt"/>
              </a:rPr>
              <a:t>Boligsosialt arbeid og planlegging II</a:t>
            </a:r>
            <a:r>
              <a:rPr lang="nb-NO" dirty="0" smtClean="0">
                <a:latin typeface="+mj-lt"/>
              </a:rPr>
              <a:t>	</a:t>
            </a:r>
            <a:endParaRPr lang="nb-NO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b-NO" sz="2800" dirty="0" smtClean="0">
                <a:latin typeface="+mn-lt"/>
              </a:rPr>
              <a:t>Molde, Stjørdal, Steinkjer og Levanger kommuner jobbet videre mot iverksetting av planen i 2011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</a:rPr>
              <a:t>Planene blei lagt ut til offentlig ettersyn og vedtatt i ulikt tempo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</a:rPr>
              <a:t>To felles samlinger med erfaringsutveksling, prosessarbeid, samt synfaring av aktuelle boligprosjekt i Molde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</a:rPr>
              <a:t>To arbeidsmøter i hver kommune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</a:rPr>
              <a:t>Nettverksanalyse av det boligsosiale nettverket i hver av kommunene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b-NO" sz="2400" dirty="0" smtClean="0">
                <a:latin typeface="+mn-lt"/>
              </a:rPr>
              <a:t>Notat i løpet av 2011</a:t>
            </a:r>
          </a:p>
          <a:p>
            <a:pPr marL="0" indent="0">
              <a:buFont typeface="Arial" charset="0"/>
              <a:buNone/>
              <a:defRPr/>
            </a:pPr>
            <a:endParaRPr lang="nb-NO" dirty="0" smtClean="0">
              <a:latin typeface="+mn-lt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725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908050"/>
            <a:ext cx="8229600" cy="785813"/>
          </a:xfrm>
        </p:spPr>
        <p:txBody>
          <a:bodyPr/>
          <a:lstStyle/>
          <a:p>
            <a:pPr>
              <a:defRPr/>
            </a:pPr>
            <a:r>
              <a:rPr lang="nb-NO" sz="3600" dirty="0" smtClean="0">
                <a:latin typeface="+mj-lt"/>
              </a:rPr>
              <a:t>Prosjektorganisering</a:t>
            </a:r>
            <a:endParaRPr lang="nb-NO" sz="3600" dirty="0">
              <a:latin typeface="+mj-lt"/>
            </a:endParaRP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9878377"/>
              </p:ext>
            </p:extLst>
          </p:nvPr>
        </p:nvGraphicFramePr>
        <p:xfrm>
          <a:off x="395536" y="1700808"/>
          <a:ext cx="777686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Ellipse 6"/>
          <p:cNvSpPr/>
          <p:nvPr/>
        </p:nvSpPr>
        <p:spPr>
          <a:xfrm>
            <a:off x="2483768" y="4797425"/>
            <a:ext cx="1656433" cy="115185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400" b="1" i="1" dirty="0"/>
              <a:t>Boligsosialt arbeid og planlegging</a:t>
            </a:r>
            <a:endParaRPr lang="nb-NO" sz="2000" b="1" i="1" dirty="0"/>
          </a:p>
        </p:txBody>
      </p:sp>
      <p:cxnSp>
        <p:nvCxnSpPr>
          <p:cNvPr id="9" name="Rett pil 8"/>
          <p:cNvCxnSpPr/>
          <p:nvPr/>
        </p:nvCxnSpPr>
        <p:spPr>
          <a:xfrm>
            <a:off x="2843808" y="4365106"/>
            <a:ext cx="359842" cy="720078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 10"/>
          <p:cNvCxnSpPr/>
          <p:nvPr/>
        </p:nvCxnSpPr>
        <p:spPr>
          <a:xfrm flipH="1">
            <a:off x="3563888" y="3429002"/>
            <a:ext cx="215926" cy="1656182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tailEnd type="arrow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 12"/>
          <p:cNvCxnSpPr/>
          <p:nvPr/>
        </p:nvCxnSpPr>
        <p:spPr>
          <a:xfrm flipH="1">
            <a:off x="3851920" y="4869160"/>
            <a:ext cx="1008113" cy="360040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82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3200" dirty="0" smtClean="0">
                <a:latin typeface="+mj-lt"/>
              </a:rPr>
              <a:t>Bakgrunn for utviklingsprosjektet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>
          <a:xfrm>
            <a:off x="468313" y="1844675"/>
            <a:ext cx="8229600" cy="45259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b-NO" sz="2800" dirty="0"/>
              <a:t>Viktige utfordringer i kommunal planlegging </a:t>
            </a:r>
            <a:r>
              <a:rPr lang="nb-NO" sz="2800" dirty="0" smtClean="0"/>
              <a:t>I/III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b-NO" sz="2800" dirty="0" smtClean="0">
                <a:latin typeface="+mn-lt"/>
              </a:rPr>
              <a:t>Stadig økt fragmentering av politikk og forvaltning</a:t>
            </a:r>
          </a:p>
          <a:p>
            <a:pPr marL="914400" lvl="1" indent="-514350">
              <a:buFont typeface="Arial" charset="0"/>
              <a:buChar char="–"/>
              <a:defRPr/>
            </a:pPr>
            <a:r>
              <a:rPr lang="nb-NO" sz="2400" dirty="0" smtClean="0">
                <a:latin typeface="+mn-lt"/>
              </a:rPr>
              <a:t>Sektorielt, funksjonelt</a:t>
            </a:r>
          </a:p>
          <a:p>
            <a:pPr marL="914400" lvl="1" indent="-514350">
              <a:buFont typeface="Arial" charset="0"/>
              <a:buChar char="–"/>
              <a:defRPr/>
            </a:pPr>
            <a:r>
              <a:rPr lang="nb-NO" sz="2400" dirty="0" smtClean="0">
                <a:latin typeface="+mn-lt"/>
              </a:rPr>
              <a:t>På og mellom alle forvaltningsnivå</a:t>
            </a:r>
          </a:p>
          <a:p>
            <a:pPr marL="514350" indent="-514350">
              <a:buFont typeface="+mj-lt"/>
              <a:buAutoNum type="arabicPeriod" startAt="2"/>
              <a:defRPr/>
            </a:pPr>
            <a:r>
              <a:rPr lang="nb-NO" sz="2800" dirty="0" smtClean="0">
                <a:latin typeface="+mn-lt"/>
              </a:rPr>
              <a:t>Stadig økt fokus på output </a:t>
            </a:r>
            <a:r>
              <a:rPr lang="nb-NO" sz="2800" dirty="0" err="1" smtClean="0">
                <a:latin typeface="+mn-lt"/>
              </a:rPr>
              <a:t>vs</a:t>
            </a:r>
            <a:r>
              <a:rPr lang="nb-NO" sz="2800" dirty="0" smtClean="0">
                <a:latin typeface="+mn-lt"/>
              </a:rPr>
              <a:t> </a:t>
            </a:r>
            <a:r>
              <a:rPr lang="nb-NO" sz="2800" dirty="0" err="1" smtClean="0">
                <a:latin typeface="+mn-lt"/>
              </a:rPr>
              <a:t>outcome</a:t>
            </a:r>
            <a:r>
              <a:rPr lang="nb-NO" sz="2800" dirty="0" smtClean="0">
                <a:latin typeface="+mn-lt"/>
              </a:rPr>
              <a:t> (NPM)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400" dirty="0" smtClean="0">
                <a:latin typeface="+mn-lt"/>
              </a:rPr>
              <a:t>Kommunal aktivitet blir sentrert om målbare størrelser framfor effekter </a:t>
            </a:r>
          </a:p>
          <a:p>
            <a:pPr lvl="1">
              <a:buFont typeface="Arial" charset="0"/>
              <a:buChar char="–"/>
              <a:defRPr/>
            </a:pPr>
            <a:r>
              <a:rPr lang="nb-NO" sz="2400" dirty="0" smtClean="0">
                <a:latin typeface="+mn-lt"/>
              </a:rPr>
              <a:t>Kommunens helhetlige og overordna samfunnsansvar blir nedprioritert eller forsvinner</a:t>
            </a:r>
          </a:p>
          <a:p>
            <a:pPr lvl="1">
              <a:buFont typeface="Arial" charset="0"/>
              <a:buChar char="–"/>
              <a:defRPr/>
            </a:pPr>
            <a:endParaRPr lang="nb-NO" sz="2400" dirty="0" smtClean="0"/>
          </a:p>
          <a:p>
            <a:pPr lvl="1">
              <a:buFont typeface="Arial" charset="0"/>
              <a:buChar char="–"/>
              <a:defRPr/>
            </a:pPr>
            <a:endParaRPr lang="nb-NO" dirty="0" smtClean="0"/>
          </a:p>
          <a:p>
            <a:pPr>
              <a:buFont typeface="Arial" charset="0"/>
              <a:buChar char="•"/>
              <a:defRPr/>
            </a:pPr>
            <a:endParaRPr lang="nb-NO" dirty="0" smtClean="0"/>
          </a:p>
          <a:p>
            <a:pPr>
              <a:buFont typeface="Arial" pitchFamily="34" charset="0"/>
              <a:buNone/>
              <a:defRPr/>
            </a:pPr>
            <a:endParaRPr lang="nb-NO" dirty="0" smtClean="0"/>
          </a:p>
          <a:p>
            <a:pPr>
              <a:buFont typeface="Arial" charset="0"/>
              <a:buChar char="•"/>
              <a:defRPr/>
            </a:pPr>
            <a:endParaRPr lang="nb-NO" dirty="0" smtClean="0"/>
          </a:p>
          <a:p>
            <a:pPr>
              <a:buFont typeface="Arial" charset="0"/>
              <a:buChar char="•"/>
              <a:defRPr/>
            </a:pPr>
            <a:endParaRPr lang="nb-NO" dirty="0" smtClean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382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3200" dirty="0" smtClean="0">
                <a:latin typeface="+mj-lt"/>
              </a:rPr>
              <a:t>Viktige utfordringer i kommunal planlegging II/III</a:t>
            </a:r>
            <a:endParaRPr lang="nb-NO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r>
              <a:rPr lang="nb-NO" dirty="0" smtClean="0">
                <a:latin typeface="+mn-lt"/>
              </a:rPr>
              <a:t>Begrensende rammefaktorer</a:t>
            </a:r>
          </a:p>
          <a:p>
            <a:pPr>
              <a:buFont typeface="Arial" charset="0"/>
              <a:buChar char="•"/>
              <a:defRPr/>
            </a:pPr>
            <a:r>
              <a:rPr lang="nb-NO" dirty="0" smtClean="0">
                <a:latin typeface="+mn-lt"/>
              </a:rPr>
              <a:t>Tid og kapasitet</a:t>
            </a:r>
          </a:p>
          <a:p>
            <a:pPr>
              <a:buFont typeface="Arial" charset="0"/>
              <a:buChar char="•"/>
              <a:defRPr/>
            </a:pPr>
            <a:r>
              <a:rPr lang="nb-NO" dirty="0" smtClean="0">
                <a:latin typeface="+mn-lt"/>
              </a:rPr>
              <a:t>Økonomiske ressurser</a:t>
            </a:r>
          </a:p>
          <a:p>
            <a:pPr>
              <a:buFont typeface="Arial" charset="0"/>
              <a:buChar char="•"/>
              <a:defRPr/>
            </a:pPr>
            <a:r>
              <a:rPr lang="nb-NO" dirty="0" smtClean="0">
                <a:latin typeface="+mn-lt"/>
              </a:rPr>
              <a:t>Kompetanse (prosess- og fag-)</a:t>
            </a:r>
            <a:r>
              <a:rPr lang="nb-NO" dirty="0" smtClean="0"/>
              <a:t> </a:t>
            </a:r>
          </a:p>
          <a:p>
            <a:pPr>
              <a:buFont typeface="Arial" charset="0"/>
              <a:buChar char="•"/>
              <a:defRPr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0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>
          <a:xfrm>
            <a:off x="457200" y="1071563"/>
            <a:ext cx="8229600" cy="557212"/>
          </a:xfrm>
        </p:spPr>
        <p:txBody>
          <a:bodyPr/>
          <a:lstStyle/>
          <a:p>
            <a:pPr>
              <a:defRPr/>
            </a:pPr>
            <a:r>
              <a:rPr lang="nb-NO" sz="2800" dirty="0" smtClean="0">
                <a:latin typeface="+mj-lt"/>
              </a:rPr>
              <a:t>Viktige utfordringer i kommunal planlegging III/III</a:t>
            </a:r>
            <a:endParaRPr lang="nb-NO" sz="3200" dirty="0" smtClean="0">
              <a:latin typeface="+mj-lt"/>
            </a:endParaRP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nb-NO" sz="2800" dirty="0" smtClean="0">
                <a:latin typeface="+mn-lt"/>
              </a:rPr>
              <a:t>Mangel på felles forståelse mellom administrasjon og politikere av nå-situasjon, utfordringer og løsninger</a:t>
            </a:r>
          </a:p>
          <a:p>
            <a:pPr>
              <a:buFont typeface="Arial" charset="0"/>
              <a:buChar char="•"/>
              <a:defRPr/>
            </a:pPr>
            <a:r>
              <a:rPr lang="nb-NO" sz="2800" dirty="0" smtClean="0">
                <a:latin typeface="+mn-lt"/>
              </a:rPr>
              <a:t>Mangel på politisk og/eller administrativ vilje til prioritering</a:t>
            </a:r>
          </a:p>
          <a:p>
            <a:pPr>
              <a:buFont typeface="Arial" charset="0"/>
              <a:buChar char="•"/>
              <a:defRPr/>
            </a:pPr>
            <a:endParaRPr lang="nb-NO" dirty="0" smtClean="0">
              <a:latin typeface="+mn-lt"/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613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>
                <a:latin typeface="+mj-lt"/>
              </a:rPr>
              <a:t>Revidert PBL av 2008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nb-NO" sz="2800" dirty="0" smtClean="0">
                <a:latin typeface="+mn-lt"/>
              </a:rPr>
              <a:t>Myndighetene ønsket ved revisjon av loven å forbedre planprosessen og planredskapene slik at… </a:t>
            </a:r>
          </a:p>
          <a:p>
            <a:pPr>
              <a:buFont typeface="Arial" charset="0"/>
              <a:buNone/>
              <a:defRPr/>
            </a:pPr>
            <a:endParaRPr lang="nb-NO" sz="2800" dirty="0" smtClean="0">
              <a:latin typeface="+mn-lt"/>
            </a:endParaRPr>
          </a:p>
          <a:p>
            <a:pPr>
              <a:buFont typeface="Arial" charset="0"/>
              <a:buChar char="•"/>
              <a:defRPr/>
            </a:pPr>
            <a:r>
              <a:rPr lang="nb-NO" sz="2800" dirty="0" smtClean="0">
                <a:latin typeface="+mn-lt"/>
              </a:rPr>
              <a:t>forpliktelsene blir tydeligere for aktørene </a:t>
            </a:r>
          </a:p>
          <a:p>
            <a:pPr>
              <a:buFont typeface="Arial" charset="0"/>
              <a:buChar char="•"/>
              <a:defRPr/>
            </a:pPr>
            <a:r>
              <a:rPr lang="nb-NO" sz="2800" dirty="0" smtClean="0">
                <a:latin typeface="+mn-lt"/>
              </a:rPr>
              <a:t>planprosessene samlet sett blir mer effektive med sikte på oppfølging av planvedtak</a:t>
            </a:r>
            <a:endParaRPr lang="nb-NO" sz="2800" dirty="0">
              <a:latin typeface="+mn-lt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164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29600" cy="5715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nb-NO" sz="3600" dirty="0" smtClean="0">
                <a:latin typeface="+mj-lt"/>
                <a:cs typeface="Arial" charset="0"/>
              </a:rPr>
              <a:t>Ny planlov – innhold og konsekvenser I</a:t>
            </a:r>
          </a:p>
        </p:txBody>
      </p:sp>
      <p:sp>
        <p:nvSpPr>
          <p:cNvPr id="99331" name="Rectangle 3"/>
          <p:cNvSpPr>
            <a:spLocks noGrp="1"/>
          </p:cNvSpPr>
          <p:nvPr>
            <p:ph sz="quarter" idx="1"/>
          </p:nvPr>
        </p:nvSpPr>
        <p:spPr>
          <a:xfrm>
            <a:off x="457200" y="1785938"/>
            <a:ext cx="8229600" cy="47863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nb-NO" sz="2800" dirty="0" smtClean="0">
                <a:latin typeface="+mn-lt"/>
                <a:cs typeface="Arial" charset="0"/>
              </a:rPr>
              <a:t>§ 5–1 Medvirkning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nb-NO" sz="2400" dirty="0" smtClean="0">
                <a:latin typeface="+mn-lt"/>
                <a:cs typeface="Arial" charset="0"/>
              </a:rPr>
              <a:t>Enhver som fremmer planforslag, skal legge til rette for </a:t>
            </a:r>
            <a:r>
              <a:rPr lang="nb-NO" sz="2400" dirty="0">
                <a:latin typeface="+mn-lt"/>
                <a:cs typeface="Arial" charset="0"/>
              </a:rPr>
              <a:t>medvirkning</a:t>
            </a:r>
            <a:r>
              <a:rPr lang="nb-NO" sz="2400" dirty="0" smtClean="0">
                <a:latin typeface="+mn-lt"/>
                <a:cs typeface="Arial" charset="0"/>
              </a:rPr>
              <a:t>.</a:t>
            </a:r>
          </a:p>
          <a:p>
            <a:pPr eaLnBrk="1" hangingPunct="1">
              <a:buFont typeface="Arial" charset="0"/>
              <a:buNone/>
              <a:defRPr/>
            </a:pPr>
            <a:endParaRPr lang="nb-NO" sz="2400" dirty="0" smtClean="0">
              <a:latin typeface="+mn-lt"/>
              <a:cs typeface="Arial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nb-NO" sz="2400" dirty="0" smtClean="0">
                <a:latin typeface="+mn-lt"/>
                <a:cs typeface="Arial" charset="0"/>
              </a:rPr>
              <a:t>Kommunen har et særlig ansvar for å sikre </a:t>
            </a:r>
            <a:r>
              <a:rPr lang="nb-NO" sz="2400" u="sng" dirty="0" smtClean="0">
                <a:latin typeface="+mn-lt"/>
                <a:cs typeface="Arial" charset="0"/>
              </a:rPr>
              <a:t>aktiv</a:t>
            </a:r>
            <a:r>
              <a:rPr lang="nb-NO" sz="2400" dirty="0" smtClean="0">
                <a:latin typeface="+mn-lt"/>
                <a:cs typeface="Arial" charset="0"/>
              </a:rPr>
              <a:t> medvirkning fra grupper som </a:t>
            </a:r>
            <a:r>
              <a:rPr lang="nb-NO" sz="2400" u="sng" dirty="0" smtClean="0">
                <a:latin typeface="+mn-lt"/>
                <a:cs typeface="Arial" charset="0"/>
              </a:rPr>
              <a:t>krever spesiell tilrettelegging </a:t>
            </a:r>
            <a:r>
              <a:rPr lang="nb-NO" sz="2400" dirty="0" smtClean="0">
                <a:latin typeface="+mn-lt"/>
                <a:cs typeface="Arial" charset="0"/>
              </a:rPr>
              <a:t>(…). Grupper og interesser som ikke er i stand til å delta direkte, </a:t>
            </a:r>
            <a:r>
              <a:rPr lang="nb-NO" sz="2400" u="sng" dirty="0" smtClean="0">
                <a:latin typeface="+mn-lt"/>
                <a:cs typeface="Arial" charset="0"/>
              </a:rPr>
              <a:t>skal sikres gode </a:t>
            </a:r>
            <a:r>
              <a:rPr lang="nb-NO" sz="2400" dirty="0" smtClean="0">
                <a:latin typeface="+mn-lt"/>
                <a:cs typeface="Arial" charset="0"/>
              </a:rPr>
              <a:t>muligheter for medvirkning på annen måte.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nb-NO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nb-NO" sz="2400" dirty="0" smtClean="0">
              <a:latin typeface="Arial" charset="0"/>
              <a:cs typeface="Arial" charset="0"/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540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2800" dirty="0" smtClean="0">
                <a:latin typeface="+mj-lt"/>
              </a:rPr>
              <a:t>Hvordan prøvde vi å angripe utfordringene i </a:t>
            </a:r>
            <a:r>
              <a:rPr lang="nb-NO" sz="2800" i="1" dirty="0" smtClean="0">
                <a:latin typeface="+mj-lt"/>
              </a:rPr>
              <a:t>Boligsosialt arbeid og planlegging</a:t>
            </a:r>
            <a:r>
              <a:rPr lang="nb-NO" sz="2800" dirty="0" smtClean="0">
                <a:latin typeface="+mj-lt"/>
              </a:rPr>
              <a:t>?</a:t>
            </a:r>
          </a:p>
        </p:txBody>
      </p:sp>
      <p:sp>
        <p:nvSpPr>
          <p:cNvPr id="6553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nb-NO" dirty="0" smtClean="0">
                <a:latin typeface="+mn-lt"/>
              </a:rPr>
              <a:t>Kompetanseheving: Planprosess som læringsprosess</a:t>
            </a:r>
            <a:endParaRPr lang="nb-NO" sz="2800" dirty="0" smtClean="0">
              <a:latin typeface="+mn-lt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nb-NO" sz="2800" dirty="0">
                <a:latin typeface="+mn-lt"/>
              </a:rPr>
              <a:t>Erfaringsutveksling mellom kommuner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nb-NO" sz="2800" dirty="0">
                <a:latin typeface="+mn-lt"/>
              </a:rPr>
              <a:t>Erfaringsutveksling mellom politikere/</a:t>
            </a:r>
            <a:br>
              <a:rPr lang="nb-NO" sz="2800" dirty="0">
                <a:latin typeface="+mn-lt"/>
              </a:rPr>
            </a:br>
            <a:r>
              <a:rPr lang="nb-NO" sz="2800" dirty="0">
                <a:latin typeface="+mn-lt"/>
              </a:rPr>
              <a:t>administrasjon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nb-NO" sz="2800" dirty="0">
                <a:latin typeface="+mn-lt"/>
              </a:rPr>
              <a:t>Ekstern kompetanse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nb-NO" sz="2800" dirty="0">
                <a:latin typeface="+mn-lt"/>
              </a:rPr>
              <a:t>Prosesskompetanse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nb-NO" sz="2800" dirty="0">
                <a:latin typeface="+mn-lt"/>
              </a:rPr>
              <a:t>Tid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nb-NO" sz="2800" dirty="0" smtClean="0"/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nb-NO" sz="2800" dirty="0" smtClean="0"/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endParaRPr lang="nb-NO" sz="2800" dirty="0" smtClean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016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>
          <a:xfrm>
            <a:off x="457200" y="1071563"/>
            <a:ext cx="8229600" cy="557212"/>
          </a:xfrm>
        </p:spPr>
        <p:txBody>
          <a:bodyPr/>
          <a:lstStyle/>
          <a:p>
            <a:pPr>
              <a:defRPr/>
            </a:pPr>
            <a:r>
              <a:rPr lang="nb-NO" sz="2800" dirty="0" smtClean="0">
                <a:latin typeface="+mj-lt"/>
              </a:rPr>
              <a:t>Hvordan er utfordringene løst forts.</a:t>
            </a:r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  <a:defRPr/>
            </a:pPr>
            <a:r>
              <a:rPr lang="nb-NO" dirty="0" smtClean="0">
                <a:latin typeface="+mn-lt"/>
              </a:rPr>
              <a:t>Politisk og administrativ motivasjon og vilje</a:t>
            </a:r>
          </a:p>
          <a:p>
            <a:pPr>
              <a:buFont typeface="Arial" charset="0"/>
              <a:buChar char="•"/>
              <a:defRPr/>
            </a:pPr>
            <a:r>
              <a:rPr lang="nb-NO" sz="2800" dirty="0" smtClean="0">
                <a:latin typeface="+mn-lt"/>
              </a:rPr>
              <a:t>Skape felles plattform og forståelse</a:t>
            </a:r>
          </a:p>
          <a:p>
            <a:pPr>
              <a:buFont typeface="Arial" charset="0"/>
              <a:buChar char="•"/>
              <a:defRPr/>
            </a:pPr>
            <a:r>
              <a:rPr lang="nb-NO" sz="2800" dirty="0" smtClean="0">
                <a:latin typeface="+mn-lt"/>
              </a:rPr>
              <a:t>Faglig påfyll</a:t>
            </a:r>
          </a:p>
          <a:p>
            <a:pPr>
              <a:buFont typeface="Arial" charset="0"/>
              <a:buChar char="•"/>
              <a:defRPr/>
            </a:pPr>
            <a:r>
              <a:rPr lang="nb-NO" sz="2800" dirty="0" smtClean="0">
                <a:latin typeface="+mn-lt"/>
              </a:rPr>
              <a:t>Dele erfaring og kunnskap med ”likesinnede”</a:t>
            </a:r>
          </a:p>
          <a:p>
            <a:pPr>
              <a:buFont typeface="Arial" charset="0"/>
              <a:buChar char="•"/>
              <a:defRPr/>
            </a:pPr>
            <a:r>
              <a:rPr lang="nb-NO" sz="2800" dirty="0" smtClean="0">
                <a:latin typeface="+mn-lt"/>
              </a:rPr>
              <a:t>Deltakere fra flere administrative nivå</a:t>
            </a:r>
          </a:p>
          <a:p>
            <a:pPr>
              <a:buFont typeface="Arial" charset="0"/>
              <a:buChar char="•"/>
              <a:defRPr/>
            </a:pPr>
            <a:r>
              <a:rPr lang="nb-NO" sz="2800" dirty="0" smtClean="0">
                <a:latin typeface="+mn-lt"/>
              </a:rPr>
              <a:t>Se seg selv/kommunen i et større perspektiv</a:t>
            </a:r>
          </a:p>
          <a:p>
            <a:pPr>
              <a:buFont typeface="Arial" charset="0"/>
              <a:buChar char="•"/>
              <a:defRPr/>
            </a:pPr>
            <a:endParaRPr lang="nb-NO" sz="2800" dirty="0" smtClean="0">
              <a:latin typeface="+mn-lt"/>
            </a:endParaRPr>
          </a:p>
          <a:p>
            <a:pPr>
              <a:buFont typeface="Arial" charset="0"/>
              <a:buChar char="•"/>
              <a:defRPr/>
            </a:pPr>
            <a:endParaRPr lang="nb-NO" sz="2800" dirty="0" smtClean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846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908720"/>
            <a:ext cx="7543800" cy="785812"/>
          </a:xfrm>
        </p:spPr>
        <p:txBody>
          <a:bodyPr/>
          <a:lstStyle/>
          <a:p>
            <a:pPr>
              <a:defRPr/>
            </a:pPr>
            <a:r>
              <a:rPr lang="nb-NO" sz="2400" dirty="0"/>
              <a:t>Hvordan er utfordringene løst forts.</a:t>
            </a:r>
            <a:endParaRPr lang="nb-NO" sz="3500" dirty="0">
              <a:latin typeface="+mj-lt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72816"/>
            <a:ext cx="8229600" cy="4151312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  <a:defRPr/>
            </a:pPr>
            <a:r>
              <a:rPr lang="nn-NO" dirty="0">
                <a:latin typeface="+mj-lt"/>
              </a:rPr>
              <a:t>Kunnskapstilgang og aktiv </a:t>
            </a:r>
            <a:r>
              <a:rPr lang="nb-NO" dirty="0" smtClean="0">
                <a:latin typeface="+mj-lt"/>
              </a:rPr>
              <a:t>deltakelse</a:t>
            </a:r>
            <a:r>
              <a:rPr lang="nn-NO" dirty="0" smtClean="0">
                <a:latin typeface="+mj-lt"/>
              </a:rPr>
              <a:t> </a:t>
            </a:r>
            <a:r>
              <a:rPr lang="nn-NO" dirty="0">
                <a:latin typeface="+mj-lt"/>
              </a:rPr>
              <a:t>i </a:t>
            </a:r>
            <a:r>
              <a:rPr lang="nn-NO" dirty="0" smtClean="0">
                <a:latin typeface="+mj-lt"/>
              </a:rPr>
              <a:t>planarbeidet</a:t>
            </a:r>
            <a:r>
              <a:rPr lang="nb-NO" dirty="0" smtClean="0">
                <a:latin typeface="+mj-lt"/>
              </a:rPr>
              <a:t> gjennom å i</a:t>
            </a:r>
            <a:r>
              <a:rPr lang="nn-NO" dirty="0" err="1" smtClean="0">
                <a:latin typeface="+mn-lt"/>
              </a:rPr>
              <a:t>dentifisere</a:t>
            </a:r>
            <a:r>
              <a:rPr lang="nn-NO" dirty="0" smtClean="0">
                <a:latin typeface="+mn-lt"/>
              </a:rPr>
              <a:t> </a:t>
            </a:r>
            <a:r>
              <a:rPr lang="nb-NO" dirty="0" smtClean="0">
                <a:latin typeface="+mn-lt"/>
              </a:rPr>
              <a:t>nøkkelaktører</a:t>
            </a:r>
            <a:r>
              <a:rPr lang="nn-NO" dirty="0" smtClean="0">
                <a:latin typeface="+mn-lt"/>
              </a:rPr>
              <a:t> utafor kommuneorganisasjonen og som har</a:t>
            </a:r>
            <a:endParaRPr lang="nn-NO" dirty="0"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nn-NO" sz="2800" dirty="0">
                <a:latin typeface="+mn-lt"/>
              </a:rPr>
              <a:t>stort potensial for </a:t>
            </a:r>
            <a:r>
              <a:rPr lang="nn-NO" sz="2800" dirty="0" smtClean="0">
                <a:latin typeface="+mn-lt"/>
              </a:rPr>
              <a:t>utføre </a:t>
            </a:r>
            <a:r>
              <a:rPr lang="nn-NO" sz="2800" dirty="0" err="1" smtClean="0">
                <a:latin typeface="+mn-lt"/>
              </a:rPr>
              <a:t>boligsosiale</a:t>
            </a:r>
            <a:r>
              <a:rPr lang="nn-NO" sz="2800" dirty="0" smtClean="0">
                <a:latin typeface="+mn-lt"/>
              </a:rPr>
              <a:t> tiltak</a:t>
            </a:r>
            <a:endParaRPr lang="nn-NO" sz="2800" dirty="0"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nn-NO" sz="2800" dirty="0">
                <a:latin typeface="+mn-lt"/>
              </a:rPr>
              <a:t>stor symbolverdi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n-NO" sz="2800" dirty="0">
                <a:latin typeface="+mn-lt"/>
              </a:rPr>
              <a:t>stor praktisk innflytelse på </a:t>
            </a:r>
            <a:r>
              <a:rPr lang="nn-NO" sz="2800" dirty="0" err="1" smtClean="0">
                <a:latin typeface="+mn-lt"/>
              </a:rPr>
              <a:t>brukere/innbyggere</a:t>
            </a:r>
            <a:r>
              <a:rPr lang="nn-NO" sz="2800" dirty="0" smtClean="0">
                <a:latin typeface="+mn-lt"/>
              </a:rPr>
              <a:t> e.a.</a:t>
            </a:r>
            <a:endParaRPr lang="nn-NO" sz="2800" dirty="0">
              <a:latin typeface="+mn-lt"/>
            </a:endParaRPr>
          </a:p>
          <a:p>
            <a:pPr lvl="1">
              <a:buFont typeface="Wingdings" pitchFamily="2" charset="2"/>
              <a:buNone/>
              <a:defRPr/>
            </a:pPr>
            <a:endParaRPr lang="nn-NO" dirty="0">
              <a:latin typeface="+mn-lt"/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429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360040"/>
          </a:xfrm>
        </p:spPr>
        <p:txBody>
          <a:bodyPr/>
          <a:lstStyle/>
          <a:p>
            <a:pPr>
              <a:defRPr/>
            </a:pPr>
            <a:r>
              <a:rPr lang="nb-NO" sz="2000" dirty="0"/>
              <a:t>Hvordan er utfordringene løst forts.</a:t>
            </a:r>
            <a:endParaRPr lang="nb-NO" sz="3200" dirty="0" smtClean="0">
              <a:latin typeface="+mj-lt"/>
            </a:endParaRPr>
          </a:p>
        </p:txBody>
      </p:sp>
      <p:sp>
        <p:nvSpPr>
          <p:cNvPr id="7" name="Plassholder for tekst 6"/>
          <p:cNvSpPr>
            <a:spLocks noGrp="1"/>
          </p:cNvSpPr>
          <p:nvPr>
            <p:ph type="body" idx="1"/>
          </p:nvPr>
        </p:nvSpPr>
        <p:spPr>
          <a:xfrm>
            <a:off x="467544" y="1340769"/>
            <a:ext cx="8219255" cy="360040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nb-NO" dirty="0">
                <a:latin typeface="+mj-lt"/>
              </a:rPr>
              <a:t>Tverrfaglige arbeidsgrupper i </a:t>
            </a:r>
            <a:r>
              <a:rPr lang="nb-NO" dirty="0" smtClean="0">
                <a:latin typeface="+mj-lt"/>
              </a:rPr>
              <a:t>kommunene</a:t>
            </a:r>
            <a:endParaRPr lang="nb-NO" dirty="0">
              <a:latin typeface="+mj-lt"/>
            </a:endParaRPr>
          </a:p>
        </p:txBody>
      </p:sp>
      <p:sp>
        <p:nvSpPr>
          <p:cNvPr id="57347" name="Rectangle 3"/>
          <p:cNvSpPr>
            <a:spLocks noGrp="1"/>
          </p:cNvSpPr>
          <p:nvPr>
            <p:ph sz="half" idx="2"/>
          </p:nvPr>
        </p:nvSpPr>
        <p:spPr>
          <a:xfrm>
            <a:off x="457201" y="1700808"/>
            <a:ext cx="4040188" cy="4824536"/>
          </a:xfrm>
        </p:spPr>
        <p:txBody>
          <a:bodyPr numCol="1"/>
          <a:lstStyle/>
          <a:p>
            <a:pPr marL="0" indent="0" eaLnBrk="1" fontAlgn="t" hangingPunct="1">
              <a:buNone/>
            </a:pPr>
            <a:r>
              <a:rPr lang="nb-NO" sz="1400" b="1" dirty="0" smtClean="0"/>
              <a:t>Malvik kommune (5 </a:t>
            </a:r>
            <a:r>
              <a:rPr lang="nb-NO" sz="1400" b="1" dirty="0" err="1" smtClean="0"/>
              <a:t>stk</a:t>
            </a:r>
            <a:r>
              <a:rPr lang="nb-NO" sz="1400" b="1" dirty="0" smtClean="0"/>
              <a:t>)</a:t>
            </a:r>
            <a:endParaRPr lang="nb-NO" sz="1400" dirty="0"/>
          </a:p>
          <a:p>
            <a:pPr marL="0" indent="0" eaLnBrk="1" fontAlgn="t" hangingPunct="1">
              <a:buNone/>
            </a:pPr>
            <a:r>
              <a:rPr lang="nb-NO" sz="1400" dirty="0"/>
              <a:t>Saksbehandler/gjeldsrådgiver</a:t>
            </a:r>
          </a:p>
          <a:p>
            <a:pPr marL="0" indent="0" eaLnBrk="1" fontAlgn="t" hangingPunct="1">
              <a:buNone/>
            </a:pPr>
            <a:r>
              <a:rPr lang="nb-NO" sz="1400" dirty="0" smtClean="0"/>
              <a:t>Avdelingsingeniør</a:t>
            </a:r>
            <a:endParaRPr lang="nb-NO" sz="1400" dirty="0"/>
          </a:p>
          <a:p>
            <a:pPr marL="0" indent="0" eaLnBrk="1" fontAlgn="t" hangingPunct="1">
              <a:buNone/>
            </a:pPr>
            <a:r>
              <a:rPr lang="nb-NO" sz="1400" dirty="0"/>
              <a:t>Daglig leder Malvik Eiendom KF 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Virksomhetsleder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Virksomhetsleder bo- og </a:t>
            </a:r>
            <a:r>
              <a:rPr lang="nb-NO" sz="1400" dirty="0" smtClean="0"/>
              <a:t>servicesenter</a:t>
            </a:r>
          </a:p>
          <a:p>
            <a:pPr marL="0" indent="0" eaLnBrk="1" fontAlgn="t" hangingPunct="1">
              <a:buNone/>
            </a:pPr>
            <a:r>
              <a:rPr lang="nb-NO" sz="1400" dirty="0" smtClean="0"/>
              <a:t> </a:t>
            </a:r>
            <a:endParaRPr lang="nb-NO" sz="1400" dirty="0"/>
          </a:p>
          <a:p>
            <a:pPr marL="0" indent="0" eaLnBrk="1" fontAlgn="t" hangingPunct="1">
              <a:buNone/>
            </a:pPr>
            <a:r>
              <a:rPr lang="nb-NO" sz="1400" b="1" dirty="0"/>
              <a:t>Steinkjer </a:t>
            </a:r>
            <a:r>
              <a:rPr lang="nb-NO" sz="1400" b="1" dirty="0" smtClean="0"/>
              <a:t>kommune (5 </a:t>
            </a:r>
            <a:r>
              <a:rPr lang="nb-NO" sz="1400" b="1" dirty="0" err="1"/>
              <a:t>stk</a:t>
            </a:r>
            <a:r>
              <a:rPr lang="nb-NO" sz="1400" b="1" dirty="0"/>
              <a:t>)</a:t>
            </a:r>
          </a:p>
          <a:p>
            <a:pPr marL="0" indent="0" eaLnBrk="1" fontAlgn="t" hangingPunct="1">
              <a:buNone/>
            </a:pPr>
            <a:r>
              <a:rPr lang="nb-NO" sz="1400" dirty="0" smtClean="0"/>
              <a:t>Konstituert </a:t>
            </a:r>
            <a:r>
              <a:rPr lang="nb-NO" sz="1400" dirty="0"/>
              <a:t>leder Boligkontor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Rådmannsstaben</a:t>
            </a:r>
          </a:p>
          <a:p>
            <a:pPr marL="0" indent="0" eaLnBrk="1" fontAlgn="t" hangingPunct="1">
              <a:buNone/>
            </a:pPr>
            <a:r>
              <a:rPr lang="nb-NO" sz="1400" dirty="0" smtClean="0"/>
              <a:t>Nav - Velferd</a:t>
            </a:r>
            <a:endParaRPr lang="nb-NO" sz="1400" dirty="0"/>
          </a:p>
          <a:p>
            <a:pPr marL="0" indent="0" eaLnBrk="1" fontAlgn="t" hangingPunct="1">
              <a:buNone/>
            </a:pPr>
            <a:r>
              <a:rPr lang="nb-NO" sz="1400" dirty="0"/>
              <a:t>Politiker</a:t>
            </a:r>
          </a:p>
          <a:p>
            <a:pPr marL="0" indent="0" eaLnBrk="1" fontAlgn="t" hangingPunct="1">
              <a:buNone/>
            </a:pPr>
            <a:r>
              <a:rPr lang="nb-NO" sz="1400" dirty="0" smtClean="0"/>
              <a:t>Politiker</a:t>
            </a:r>
          </a:p>
          <a:p>
            <a:pPr marL="0" indent="0" eaLnBrk="1" fontAlgn="t" hangingPunct="1">
              <a:buNone/>
            </a:pPr>
            <a:endParaRPr lang="nb-NO" sz="1400" dirty="0"/>
          </a:p>
          <a:p>
            <a:pPr marL="0" indent="0" eaLnBrk="1" fontAlgn="t" hangingPunct="1">
              <a:buNone/>
            </a:pPr>
            <a:r>
              <a:rPr lang="nb-NO" sz="1400" b="1" dirty="0"/>
              <a:t>Molde (5 </a:t>
            </a:r>
            <a:r>
              <a:rPr lang="nb-NO" sz="1400" b="1" dirty="0" err="1"/>
              <a:t>stk</a:t>
            </a:r>
            <a:r>
              <a:rPr lang="nb-NO" sz="1400" b="1" dirty="0"/>
              <a:t>)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Rådgiver plan- og </a:t>
            </a:r>
            <a:r>
              <a:rPr lang="nb-NO" sz="1400" dirty="0" smtClean="0"/>
              <a:t>utviklingsavdelingen </a:t>
            </a:r>
            <a:endParaRPr lang="nb-NO" sz="1400" dirty="0"/>
          </a:p>
          <a:p>
            <a:pPr marL="0" indent="0" eaLnBrk="1" fontAlgn="t" hangingPunct="1">
              <a:buNone/>
            </a:pPr>
            <a:r>
              <a:rPr lang="nb-NO" sz="1400" dirty="0"/>
              <a:t>Politiker/Styreleder Molde </a:t>
            </a:r>
            <a:r>
              <a:rPr lang="nb-NO" sz="1400" dirty="0" smtClean="0"/>
              <a:t>Utleieboliger </a:t>
            </a:r>
            <a:r>
              <a:rPr lang="nb-NO" sz="1400" dirty="0"/>
              <a:t>KF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Politiker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Saksbehandler, NAV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nb-NO" sz="1400" dirty="0" smtClean="0"/>
          </a:p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endParaRPr lang="nb-NO" sz="2800" dirty="0" smtClean="0"/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nb-NO" sz="2800" dirty="0" smtClean="0"/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4"/>
          </p:nvPr>
        </p:nvSpPr>
        <p:spPr>
          <a:xfrm>
            <a:off x="4645026" y="1700808"/>
            <a:ext cx="4041775" cy="4425355"/>
          </a:xfrm>
        </p:spPr>
        <p:txBody>
          <a:bodyPr/>
          <a:lstStyle/>
          <a:p>
            <a:pPr marL="0" indent="0" eaLnBrk="1" fontAlgn="t" hangingPunct="1">
              <a:buNone/>
            </a:pPr>
            <a:r>
              <a:rPr lang="nb-NO" sz="1400" b="1" dirty="0"/>
              <a:t>Stjørdal (6 </a:t>
            </a:r>
            <a:r>
              <a:rPr lang="nb-NO" sz="1400" b="1" dirty="0" err="1"/>
              <a:t>stk</a:t>
            </a:r>
            <a:r>
              <a:rPr lang="nb-NO" sz="1400" b="1" dirty="0"/>
              <a:t>)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Konsulent, NAV - Sosial</a:t>
            </a:r>
          </a:p>
          <a:p>
            <a:pPr marL="0" indent="0" eaLnBrk="1" fontAlgn="t" hangingPunct="1">
              <a:buNone/>
            </a:pPr>
            <a:r>
              <a:rPr lang="nb-NO" sz="1400" dirty="0" smtClean="0"/>
              <a:t>Konsulent</a:t>
            </a:r>
            <a:r>
              <a:rPr lang="nb-NO" sz="1400" dirty="0"/>
              <a:t>, teknisk drift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Enhetsleder, flyktningetjenesten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Servicevert, Husbankens virkemidler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Koordinator, omsorgsetaten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Boligforvalter, teknisk </a:t>
            </a:r>
            <a:r>
              <a:rPr lang="nb-NO" sz="1400" dirty="0" smtClean="0"/>
              <a:t>drift</a:t>
            </a:r>
          </a:p>
          <a:p>
            <a:pPr marL="0" indent="0" eaLnBrk="1" fontAlgn="t" hangingPunct="1">
              <a:buNone/>
            </a:pPr>
            <a:endParaRPr lang="nb-NO" sz="1400" dirty="0"/>
          </a:p>
          <a:p>
            <a:pPr marL="0" indent="0" eaLnBrk="1" fontAlgn="t" hangingPunct="1">
              <a:buNone/>
            </a:pPr>
            <a:r>
              <a:rPr lang="nb-NO" sz="1400" b="1" dirty="0"/>
              <a:t>Levanger (7 </a:t>
            </a:r>
            <a:r>
              <a:rPr lang="nb-NO" sz="1400" b="1" dirty="0" err="1"/>
              <a:t>stk</a:t>
            </a:r>
            <a:r>
              <a:rPr lang="nb-NO" sz="1400" b="1" dirty="0"/>
              <a:t>)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Avdelingsleder Helse- og omsorg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Politiker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Prosjektleder/politiker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Psykisk helsearbeider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Daglig leder Boligselskapet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Rådgiver, innvandringstjenesten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NAV</a:t>
            </a:r>
          </a:p>
          <a:p>
            <a:pPr marL="0" indent="0" eaLnBrk="1" fontAlgn="t" hangingPunct="1">
              <a:buNone/>
            </a:pPr>
            <a:r>
              <a:rPr lang="nb-NO" sz="1400" dirty="0"/>
              <a:t>Mental Helse, brukerrepresentant</a:t>
            </a:r>
          </a:p>
          <a:p>
            <a:endParaRPr lang="nb-NO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14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440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Hvorfor nettverksanalyse?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800" dirty="0" smtClean="0"/>
              <a:t>Relasjonene mellom personer bestemmer hva slags handlingsrom aktørene har (hindringer og muligheter).</a:t>
            </a:r>
            <a:endParaRPr lang="nn-NO" sz="2800" dirty="0" smtClean="0"/>
          </a:p>
          <a:p>
            <a:pPr lvl="0"/>
            <a:r>
              <a:rPr lang="nb-NO" sz="2800" dirty="0" smtClean="0"/>
              <a:t>Relasjoner er kanaler for kommunikasjon, og for flyt av ressurser. </a:t>
            </a:r>
            <a:endParaRPr lang="nn-NO" sz="2800" dirty="0" smtClean="0"/>
          </a:p>
          <a:p>
            <a:pPr lvl="0"/>
            <a:r>
              <a:rPr lang="nb-NO" sz="2800" dirty="0" smtClean="0"/>
              <a:t>Det ligger ofte strukturer til grunn for samhandlingsmønstre, og for hvilken informasjons- og kunnskapsutveksling som skjer mellom dem.</a:t>
            </a:r>
            <a:endParaRPr lang="nn-NO" sz="28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096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Å kartlegge og beskrive mønster for kunnskaps- og informasjonsutveksling.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Beskrivelsene skulle brukes som diskusjonsgrunnlag om organisering av boligsosialt arbeid i kommunen.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324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SNA kan også blant annet beregne </a:t>
            </a:r>
          </a:p>
          <a:p>
            <a:r>
              <a:rPr lang="nb-NO" dirty="0" smtClean="0"/>
              <a:t>aktørenes sentralitet i et nettverk av relasjoner</a:t>
            </a:r>
          </a:p>
          <a:p>
            <a:r>
              <a:rPr lang="nb-NO" dirty="0" smtClean="0"/>
              <a:t>hver enkelt aktør sin prestasjonsevne/slagkraft i nettverket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287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85812"/>
          </a:xfrm>
        </p:spPr>
        <p:txBody>
          <a:bodyPr/>
          <a:lstStyle/>
          <a:p>
            <a:r>
              <a:rPr lang="nb-NO" sz="3600" dirty="0" smtClean="0"/>
              <a:t>Hvordan </a:t>
            </a:r>
            <a:r>
              <a:rPr lang="nb-NO" sz="3600" dirty="0"/>
              <a:t>leser vi </a:t>
            </a:r>
            <a:r>
              <a:rPr lang="nb-NO" sz="3600" dirty="0" smtClean="0"/>
              <a:t>SNA-data</a:t>
            </a:r>
            <a:r>
              <a:rPr lang="nb-NO" sz="3600" dirty="0"/>
              <a:t>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39552" y="1600201"/>
            <a:ext cx="3956248" cy="4525963"/>
          </a:xfrm>
        </p:spPr>
        <p:txBody>
          <a:bodyPr/>
          <a:lstStyle/>
          <a:p>
            <a:endParaRPr lang="nb-NO" dirty="0" smtClean="0"/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 smtClean="0"/>
          </a:p>
          <a:p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buNone/>
            </a:pPr>
            <a:endParaRPr lang="nb-NO" sz="18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nb-NO" sz="18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nb-NO" sz="18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nb-NO" sz="1800" dirty="0">
              <a:solidFill>
                <a:prstClr val="black"/>
              </a:solidFill>
            </a:endParaRPr>
          </a:p>
          <a:p>
            <a:endParaRPr lang="nb-NO" dirty="0"/>
          </a:p>
        </p:txBody>
      </p:sp>
      <p:pic>
        <p:nvPicPr>
          <p:cNvPr id="9" name="Plassholder for innhold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2" t="24685" r="7877" b="60215"/>
          <a:stretch/>
        </p:blipFill>
        <p:spPr>
          <a:xfrm>
            <a:off x="5953123" y="2638841"/>
            <a:ext cx="1993011" cy="18150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kstSylinder 9"/>
          <p:cNvSpPr txBox="1"/>
          <p:nvPr/>
        </p:nvSpPr>
        <p:spPr>
          <a:xfrm>
            <a:off x="611560" y="1484784"/>
            <a:ext cx="388843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400" dirty="0" smtClean="0"/>
          </a:p>
          <a:p>
            <a:r>
              <a:rPr lang="nb-NO" dirty="0" smtClean="0"/>
              <a:t>Bildet leses slik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b="1" dirty="0"/>
              <a:t>Den blå firkanten </a:t>
            </a:r>
            <a:r>
              <a:rPr lang="nb-NO" dirty="0" smtClean="0"/>
              <a:t>representerer </a:t>
            </a:r>
            <a:r>
              <a:rPr lang="nb-NO" dirty="0"/>
              <a:t>en person i </a:t>
            </a:r>
            <a:r>
              <a:rPr lang="nb-NO" dirty="0" smtClean="0"/>
              <a:t>nettverket, og kalles </a:t>
            </a:r>
            <a:r>
              <a:rPr lang="nb-NO" i="1" dirty="0" smtClean="0"/>
              <a:t>node. </a:t>
            </a: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Ordet</a:t>
            </a:r>
            <a:r>
              <a:rPr lang="nb-NO" b="1" dirty="0" smtClean="0"/>
              <a:t> Tildeling</a:t>
            </a:r>
            <a:r>
              <a:rPr lang="nb-NO" dirty="0" smtClean="0"/>
              <a:t> er </a:t>
            </a:r>
            <a:r>
              <a:rPr lang="nb-NO" i="1" dirty="0" smtClean="0"/>
              <a:t>koden </a:t>
            </a:r>
            <a:r>
              <a:rPr lang="nb-NO" dirty="0" smtClean="0"/>
              <a:t>for en person som dekker funksjonen tildeling av bolig i nettverket.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b="1" dirty="0" smtClean="0"/>
              <a:t>Linjen</a:t>
            </a:r>
            <a:r>
              <a:rPr lang="nb-NO" dirty="0" smtClean="0"/>
              <a:t> mellom de to representerer en relasjon i form av kontakt mellom de to.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b="1" dirty="0" smtClean="0"/>
              <a:t>Pila </a:t>
            </a:r>
            <a:r>
              <a:rPr lang="nb-NO" dirty="0" smtClean="0"/>
              <a:t>viser i hvilken retning relasjonen er oppgitt. </a:t>
            </a:r>
            <a:endParaRPr lang="nb-NO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endParaRPr lang="nb-NO" i="1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D9631B-C892-4D91-A1EA-4CD66FDCB9C4}" type="slidenum">
              <a:rPr lang="nb-NO" smtClean="0"/>
              <a:pPr>
                <a:defRPr/>
              </a:pPr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176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413220"/>
          </a:xfrm>
        </p:spPr>
        <p:txBody>
          <a:bodyPr/>
          <a:lstStyle/>
          <a:p>
            <a:r>
              <a:rPr lang="nb-NO" sz="3200" dirty="0"/>
              <a:t>Stjerneformet nettverk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67544" y="1484784"/>
            <a:ext cx="5122912" cy="4824536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nb-NO" sz="1600" b="1" i="1" dirty="0" smtClean="0">
                <a:latin typeface="Calibri"/>
                <a:ea typeface="Calibri"/>
                <a:cs typeface="Times New Roman"/>
              </a:rPr>
              <a:t>A </a:t>
            </a:r>
            <a:r>
              <a:rPr lang="nb-NO" sz="1600" dirty="0">
                <a:latin typeface="Calibri"/>
                <a:ea typeface="Calibri"/>
                <a:cs typeface="Times New Roman"/>
              </a:rPr>
              <a:t>har i dette nettverket en </a:t>
            </a:r>
            <a:r>
              <a:rPr lang="nb-NO" sz="1600" i="1" dirty="0">
                <a:latin typeface="Calibri"/>
                <a:ea typeface="Calibri"/>
                <a:cs typeface="Times New Roman"/>
              </a:rPr>
              <a:t>brobyggerfunksjon</a:t>
            </a:r>
            <a:r>
              <a:rPr lang="nb-NO" sz="1600" dirty="0">
                <a:latin typeface="Calibri"/>
                <a:ea typeface="Calibri"/>
                <a:cs typeface="Times New Roman"/>
              </a:rPr>
              <a:t> mellom de andre aktørene, siden A er den eneste som har direkte kontakt med alle. </a:t>
            </a:r>
            <a:endParaRPr lang="nb-NO" sz="1600" dirty="0" smtClean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nb-NO" sz="1600" b="1" dirty="0" smtClean="0">
                <a:latin typeface="Calibri"/>
                <a:ea typeface="Calibri"/>
                <a:cs typeface="Times New Roman"/>
              </a:rPr>
              <a:t>Styrker</a:t>
            </a:r>
            <a:endParaRPr lang="nb-NO" sz="16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nb-NO" sz="1600" dirty="0" err="1" smtClean="0">
                <a:latin typeface="Calibri"/>
                <a:ea typeface="Calibri"/>
                <a:cs typeface="Times New Roman"/>
              </a:rPr>
              <a:t>Èn</a:t>
            </a:r>
            <a:r>
              <a:rPr lang="nb-NO" sz="16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nb-NO" sz="1600" dirty="0">
                <a:latin typeface="Calibri"/>
                <a:ea typeface="Calibri"/>
                <a:cs typeface="Times New Roman"/>
              </a:rPr>
              <a:t>aktør (A) har tilgang til all informasjon i nettverket, og kan koordinere informasjons- og kunnskapsflyten.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nb-NO" sz="1600" b="1" dirty="0" smtClean="0">
                <a:latin typeface="Calibri"/>
                <a:ea typeface="Calibri"/>
                <a:cs typeface="Times New Roman"/>
              </a:rPr>
              <a:t>Svakheter (eksempel)</a:t>
            </a:r>
            <a:endParaRPr lang="nb-NO" sz="16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nb-NO" sz="1600" dirty="0">
                <a:latin typeface="Calibri"/>
                <a:ea typeface="Calibri"/>
                <a:cs typeface="Times New Roman"/>
              </a:rPr>
              <a:t>Alle aktører må “gjennom” A for å komme til hverandre. Det kan i beste fall være tungvint, i verste fall kan A hindre at de andre kommer i kontakt med hverandre. </a:t>
            </a:r>
          </a:p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nb-NO" sz="1600" dirty="0" smtClean="0">
                <a:latin typeface="Calibri"/>
                <a:ea typeface="Calibri"/>
                <a:cs typeface="Times New Roman"/>
              </a:rPr>
              <a:t>Personlige </a:t>
            </a:r>
            <a:r>
              <a:rPr lang="nb-NO" sz="1600" dirty="0">
                <a:latin typeface="Calibri"/>
                <a:ea typeface="Calibri"/>
                <a:cs typeface="Times New Roman"/>
              </a:rPr>
              <a:t>egenskaper ved A kan være avgjørende for hvordan nettverket fungerer. 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>
          <a:xfrm>
            <a:off x="5364088" y="1484784"/>
            <a:ext cx="3322712" cy="4525963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420888"/>
            <a:ext cx="2230193" cy="233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D9631B-C892-4D91-A1EA-4CD66FDCB9C4}" type="slidenum">
              <a:rPr lang="nb-NO" smtClean="0"/>
              <a:pPr>
                <a:defRPr/>
              </a:pPr>
              <a:t>19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359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071564"/>
            <a:ext cx="8229600" cy="629244"/>
          </a:xfrm>
        </p:spPr>
        <p:txBody>
          <a:bodyPr/>
          <a:lstStyle/>
          <a:p>
            <a:r>
              <a:rPr lang="nb-NO" sz="3200" dirty="0"/>
              <a:t>Sirkulært </a:t>
            </a:r>
            <a:r>
              <a:rPr lang="nb-NO" sz="3200" dirty="0" smtClean="0"/>
              <a:t>nettverk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95536" y="1628800"/>
            <a:ext cx="5400600" cy="4525963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 smtClean="0"/>
              <a:t>I </a:t>
            </a:r>
            <a:r>
              <a:rPr lang="nb-NO" sz="1600" dirty="0"/>
              <a:t>et sirkulært nettverk har alle samme muligheter og funksjon når det gjelder formidling og innhenting av informasjon og kunnskap til </a:t>
            </a:r>
            <a:r>
              <a:rPr lang="nb-NO" sz="1600" dirty="0" smtClean="0"/>
              <a:t>andre </a:t>
            </a:r>
            <a:r>
              <a:rPr lang="nb-NO" sz="1600" dirty="0"/>
              <a:t>i </a:t>
            </a:r>
            <a:r>
              <a:rPr lang="nb-NO" sz="1600" dirty="0" smtClean="0"/>
              <a:t>nettverket. </a:t>
            </a:r>
          </a:p>
          <a:p>
            <a:pPr marL="0" indent="0">
              <a:buNone/>
            </a:pPr>
            <a:endParaRPr lang="nb-NO" sz="1600" b="1" dirty="0"/>
          </a:p>
          <a:p>
            <a:pPr marL="0" indent="0">
              <a:buNone/>
            </a:pPr>
            <a:r>
              <a:rPr lang="nb-NO" sz="1600" b="1" dirty="0" smtClean="0"/>
              <a:t>Styrker</a:t>
            </a:r>
            <a:endParaRPr lang="nb-NO" sz="1600" dirty="0"/>
          </a:p>
          <a:p>
            <a:r>
              <a:rPr lang="nb-NO" sz="1600" dirty="0"/>
              <a:t>Alle aktører har tilgang til like mange andre aktører. </a:t>
            </a:r>
            <a:endParaRPr lang="nb-NO" sz="1600" dirty="0" smtClean="0"/>
          </a:p>
          <a:p>
            <a:pPr marL="0" indent="0">
              <a:buNone/>
            </a:pPr>
            <a:r>
              <a:rPr lang="nb-NO" sz="1600" b="1" dirty="0"/>
              <a:t> </a:t>
            </a:r>
            <a:endParaRPr lang="nb-NO" sz="1600" dirty="0"/>
          </a:p>
          <a:p>
            <a:pPr marL="0" indent="0">
              <a:buNone/>
            </a:pPr>
            <a:r>
              <a:rPr lang="nb-NO" sz="1600" b="1" dirty="0"/>
              <a:t>Svakheter</a:t>
            </a:r>
            <a:endParaRPr lang="nb-NO" sz="1600" dirty="0"/>
          </a:p>
          <a:p>
            <a:r>
              <a:rPr lang="nb-NO" sz="1600" dirty="0"/>
              <a:t>Alle må gjennom to ledd, i form av andre aktører, for å komme til vedkommende som befinner seg lengst vekk i nettverket.   </a:t>
            </a:r>
          </a:p>
          <a:p>
            <a:r>
              <a:rPr lang="nb-NO" sz="1600" dirty="0"/>
              <a:t>Det finnes ingen som har fullstendig tilgang til all informasjon, og kan koordinere den.</a:t>
            </a:r>
          </a:p>
          <a:p>
            <a:r>
              <a:rPr lang="nb-NO" sz="1600" dirty="0"/>
              <a:t>Det er ingen garanti for at de to aktørene </a:t>
            </a:r>
            <a:r>
              <a:rPr lang="nb-NO" sz="1600" dirty="0" smtClean="0"/>
              <a:t>en har </a:t>
            </a:r>
            <a:r>
              <a:rPr lang="nb-NO" sz="1600" dirty="0"/>
              <a:t>kontakt med, er de </a:t>
            </a:r>
            <a:r>
              <a:rPr lang="nb-NO" sz="1600" dirty="0" smtClean="0"/>
              <a:t>en burde ha </a:t>
            </a:r>
            <a:r>
              <a:rPr lang="nb-NO" sz="1600" dirty="0"/>
              <a:t>kontakt </a:t>
            </a:r>
            <a:r>
              <a:rPr lang="nb-NO" sz="1600" dirty="0" smtClean="0"/>
              <a:t>med.  </a:t>
            </a:r>
            <a:endParaRPr lang="nb-NO" sz="1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153" y="2276872"/>
            <a:ext cx="206240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D9631B-C892-4D91-A1EA-4CD66FDCB9C4}" type="slidenum">
              <a:rPr lang="nb-NO" smtClean="0"/>
              <a:pPr>
                <a:defRPr/>
              </a:pPr>
              <a:t>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434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85812"/>
          </a:xfrm>
        </p:spPr>
        <p:txBody>
          <a:bodyPr/>
          <a:lstStyle/>
          <a:p>
            <a:r>
              <a:rPr lang="nb-NO" dirty="0"/>
              <a:t>Lineært nettverk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67544" y="1412776"/>
            <a:ext cx="4392488" cy="5112568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 smtClean="0"/>
              <a:t>Et </a:t>
            </a:r>
            <a:r>
              <a:rPr lang="nb-NO" sz="1600" dirty="0"/>
              <a:t>lineært nettverk kjennetegnes som vist i </a:t>
            </a:r>
            <a:r>
              <a:rPr lang="nb-NO" sz="1600" dirty="0" smtClean="0"/>
              <a:t>figuren. </a:t>
            </a:r>
            <a:r>
              <a:rPr lang="nb-NO" sz="1600" dirty="0"/>
              <a:t>Aktørenes plassering er svært ulik, alt ettersom de befinner seg i ytterkant (som A og G) eller mot midten (som D). </a:t>
            </a:r>
            <a:endParaRPr lang="nb-NO" sz="1600" dirty="0" smtClean="0"/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endParaRPr lang="nb-NO" sz="1600" b="1" dirty="0"/>
          </a:p>
          <a:p>
            <a:pPr marL="0" lvl="0" indent="0">
              <a:buNone/>
            </a:pPr>
            <a:r>
              <a:rPr lang="nb-NO" sz="1600" b="1" dirty="0" smtClean="0"/>
              <a:t>Svakheter</a:t>
            </a:r>
            <a:endParaRPr lang="nb-NO" sz="1600" dirty="0"/>
          </a:p>
          <a:p>
            <a:pPr lvl="0"/>
            <a:r>
              <a:rPr lang="nb-NO" sz="1600" dirty="0"/>
              <a:t>Det er svært langt fra den ene enden av nettverket til den </a:t>
            </a:r>
            <a:r>
              <a:rPr lang="nb-NO" sz="1600" dirty="0" smtClean="0"/>
              <a:t>andre. </a:t>
            </a:r>
            <a:endParaRPr lang="nb-NO" sz="1600" dirty="0"/>
          </a:p>
          <a:p>
            <a:pPr lvl="0"/>
            <a:r>
              <a:rPr lang="nb-NO" sz="1600" dirty="0"/>
              <a:t>M</a:t>
            </a:r>
            <a:r>
              <a:rPr lang="nb-NO" sz="1600" dirty="0" smtClean="0"/>
              <a:t>ange </a:t>
            </a:r>
            <a:r>
              <a:rPr lang="nb-NO" sz="1600" dirty="0"/>
              <a:t>mellomliggende aktører kan hindre at informasjon og kunnskap kommer fram. </a:t>
            </a:r>
            <a:endParaRPr lang="nb-NO" sz="1600" dirty="0" smtClean="0"/>
          </a:p>
          <a:p>
            <a:pPr lvl="0"/>
            <a:r>
              <a:rPr lang="nb-NO" sz="1600" dirty="0" smtClean="0"/>
              <a:t>Ingen har mulighet til å koordinere arbeidet.</a:t>
            </a:r>
          </a:p>
          <a:p>
            <a:pPr lvl="0"/>
            <a:r>
              <a:rPr lang="nb-NO" sz="1600" dirty="0" smtClean="0"/>
              <a:t>Ingen har fullstendig oversikt over arbeidet. </a:t>
            </a:r>
            <a:endParaRPr lang="nb-NO" sz="3200" dirty="0"/>
          </a:p>
          <a:p>
            <a:endParaRPr lang="nb-NO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73016"/>
            <a:ext cx="3681498" cy="54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D9631B-C892-4D91-A1EA-4CD66FDCB9C4}" type="slidenum">
              <a:rPr lang="nb-NO" smtClean="0"/>
              <a:pPr>
                <a:defRPr/>
              </a:pPr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810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071564"/>
            <a:ext cx="8229600" cy="629244"/>
          </a:xfrm>
        </p:spPr>
        <p:txBody>
          <a:bodyPr/>
          <a:lstStyle/>
          <a:p>
            <a:r>
              <a:rPr lang="nb-NO" sz="2800" dirty="0" smtClean="0"/>
              <a:t>Forkortelser for funksjoner brukt i presentasjonen</a:t>
            </a:r>
            <a:endParaRPr lang="nb-NO" sz="28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0172062"/>
              </p:ext>
            </p:extLst>
          </p:nvPr>
        </p:nvGraphicFramePr>
        <p:xfrm>
          <a:off x="457200" y="1844675"/>
          <a:ext cx="7643192" cy="3048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78496"/>
                <a:gridCol w="6264696"/>
              </a:tblGrid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Tildeling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Tildeling</a:t>
                      </a:r>
                      <a:r>
                        <a:rPr lang="nb-NO" sz="1400" baseline="0" dirty="0" smtClean="0"/>
                        <a:t> av kommunal bolig</a:t>
                      </a:r>
                      <a:endParaRPr lang="nb-NO" sz="1400" dirty="0"/>
                    </a:p>
                  </a:txBody>
                  <a:tcPr anchor="ctr"/>
                </a:tc>
              </a:tr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Utbygging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Utbygging</a:t>
                      </a:r>
                      <a:endParaRPr lang="nb-NO" sz="1400" dirty="0"/>
                    </a:p>
                  </a:txBody>
                  <a:tcPr anchor="ctr"/>
                </a:tc>
              </a:tr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Innhold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Innholdstjenester som det</a:t>
                      </a:r>
                      <a:r>
                        <a:rPr lang="nb-NO" sz="1400" baseline="0" dirty="0" smtClean="0"/>
                        <a:t> å lære å bo, hjelp til praktiske gjøremål, hjemmehjelp o.l. </a:t>
                      </a:r>
                      <a:endParaRPr lang="nb-NO" sz="1400" dirty="0"/>
                    </a:p>
                  </a:txBody>
                  <a:tcPr anchor="ctr"/>
                </a:tc>
              </a:tr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Boligsosial plan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Boligsosial</a:t>
                      </a:r>
                      <a:r>
                        <a:rPr lang="nb-NO" sz="1400" baseline="0" dirty="0" smtClean="0"/>
                        <a:t> planlegging</a:t>
                      </a:r>
                      <a:endParaRPr lang="nb-NO" sz="1400" dirty="0"/>
                    </a:p>
                  </a:txBody>
                  <a:tcPr anchor="ctr"/>
                </a:tc>
              </a:tr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Kontrakt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Kontraktsinngåelse</a:t>
                      </a:r>
                      <a:endParaRPr lang="nb-NO" sz="1400" dirty="0"/>
                    </a:p>
                  </a:txBody>
                  <a:tcPr anchor="ctr"/>
                </a:tc>
              </a:tr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Drift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Drift av bygg</a:t>
                      </a:r>
                      <a:endParaRPr lang="nb-NO" sz="1400" dirty="0"/>
                    </a:p>
                  </a:txBody>
                  <a:tcPr anchor="ctr"/>
                </a:tc>
              </a:tr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Økonomiråd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Økonomisk</a:t>
                      </a:r>
                      <a:r>
                        <a:rPr lang="nb-NO" sz="1400" baseline="0" dirty="0" smtClean="0"/>
                        <a:t> rådgiving</a:t>
                      </a:r>
                      <a:endParaRPr lang="nb-NO" sz="1400" dirty="0"/>
                    </a:p>
                  </a:txBody>
                  <a:tcPr anchor="ctr"/>
                </a:tc>
              </a:tr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Økonomiske vm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Økonomiske</a:t>
                      </a:r>
                      <a:r>
                        <a:rPr lang="nb-NO" sz="1400" baseline="0" dirty="0" smtClean="0"/>
                        <a:t> virkemidler</a:t>
                      </a:r>
                      <a:endParaRPr lang="nb-NO" sz="1400" dirty="0"/>
                    </a:p>
                  </a:txBody>
                  <a:tcPr anchor="ctr"/>
                </a:tc>
              </a:tr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Økonomi II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Både økonomisk rådgiving</a:t>
                      </a:r>
                      <a:r>
                        <a:rPr lang="nb-NO" sz="1400" baseline="0" dirty="0" smtClean="0"/>
                        <a:t> og økonomiske virkemidler</a:t>
                      </a:r>
                      <a:endParaRPr lang="nb-NO" sz="1400" dirty="0"/>
                    </a:p>
                  </a:txBody>
                  <a:tcPr anchor="ctr"/>
                </a:tc>
              </a:tr>
              <a:tr h="20621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Areal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Arealplanlegging</a:t>
                      </a:r>
                      <a:endParaRPr lang="nb-NO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3573-86BD-4A9B-B3EF-59E678FD392D}" type="slidenum">
              <a:rPr lang="nb-NO" smtClean="0"/>
              <a:pPr>
                <a:defRPr/>
              </a:pPr>
              <a:t>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8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tel 3"/>
          <p:cNvSpPr>
            <a:spLocks noGrp="1"/>
          </p:cNvSpPr>
          <p:nvPr>
            <p:ph type="title"/>
          </p:nvPr>
        </p:nvSpPr>
        <p:spPr>
          <a:xfrm>
            <a:off x="439638" y="908720"/>
            <a:ext cx="8229600" cy="341212"/>
          </a:xfrm>
        </p:spPr>
        <p:txBody>
          <a:bodyPr/>
          <a:lstStyle/>
          <a:p>
            <a:r>
              <a:rPr lang="nb-NO" sz="2000" dirty="0" smtClean="0">
                <a:latin typeface="Arial" charset="0"/>
                <a:cs typeface="Arial" charset="0"/>
              </a:rPr>
              <a:t>Hele nettverket, daglig kontakt, Levanger og Stjørdal kommuner</a:t>
            </a:r>
          </a:p>
        </p:txBody>
      </p:sp>
      <p:sp>
        <p:nvSpPr>
          <p:cNvPr id="15363" name="Plassholder for tekst 4"/>
          <p:cNvSpPr>
            <a:spLocks noGrp="1"/>
          </p:cNvSpPr>
          <p:nvPr>
            <p:ph type="body" idx="1"/>
          </p:nvPr>
        </p:nvSpPr>
        <p:spPr>
          <a:xfrm>
            <a:off x="381620" y="5168379"/>
            <a:ext cx="4040188" cy="215478"/>
          </a:xfrm>
        </p:spPr>
        <p:txBody>
          <a:bodyPr/>
          <a:lstStyle/>
          <a:p>
            <a:r>
              <a:rPr lang="nb-NO" sz="800" b="0" dirty="0" smtClean="0">
                <a:latin typeface="Arial" charset="0"/>
                <a:cs typeface="Arial" charset="0"/>
              </a:rPr>
              <a:t>Figur 14: Daglig kontakt, hele nettverket, Levanger</a:t>
            </a:r>
          </a:p>
        </p:txBody>
      </p:sp>
      <p:graphicFrame>
        <p:nvGraphicFramePr>
          <p:cNvPr id="9" name="Plassholder for innhold 8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7413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40188"/>
              </a:tblGrid>
              <a:tr h="370682">
                <a:tc>
                  <a:txBody>
                    <a:bodyPr/>
                    <a:lstStyle/>
                    <a:p>
                      <a:endParaRPr lang="nb-NO" sz="1800" dirty="0"/>
                    </a:p>
                  </a:txBody>
                  <a:tcPr marT="45700" marB="45700"/>
                </a:tc>
              </a:tr>
              <a:tr h="370682">
                <a:tc>
                  <a:txBody>
                    <a:bodyPr/>
                    <a:lstStyle/>
                    <a:p>
                      <a:endParaRPr lang="nb-NO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15367" name="Plassholder for tekst 6"/>
          <p:cNvSpPr>
            <a:spLocks noGrp="1"/>
          </p:cNvSpPr>
          <p:nvPr>
            <p:ph type="body" sz="quarter" idx="3"/>
          </p:nvPr>
        </p:nvSpPr>
        <p:spPr>
          <a:xfrm>
            <a:off x="4427984" y="5158854"/>
            <a:ext cx="4041775" cy="215478"/>
          </a:xfrm>
        </p:spPr>
        <p:txBody>
          <a:bodyPr/>
          <a:lstStyle/>
          <a:p>
            <a:r>
              <a:rPr lang="nb-NO" sz="800" b="0" dirty="0" smtClean="0">
                <a:latin typeface="Arial" charset="0"/>
                <a:cs typeface="Arial" charset="0"/>
              </a:rPr>
              <a:t>Figur 15: Daglig kontakt, hele nettverket, Stjørdal</a:t>
            </a:r>
          </a:p>
        </p:txBody>
      </p:sp>
      <p:pic>
        <p:nvPicPr>
          <p:cNvPr id="15368" name="Picture 2" descr="L:\Personalhandbok\2. Prosjekt\03 Prosjektoversikt\2_Aktive prosjekt\17125_Videreføring Husbanken\SNA\Levanger\Nye bilder\Lev_brobygger_daglig_kontak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20" y="1268760"/>
            <a:ext cx="3943895" cy="388897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lassholder for innhold 15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984" y="1268760"/>
            <a:ext cx="4115246" cy="3895328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23</a:t>
            </a:fld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97247" y="5445224"/>
            <a:ext cx="82089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nb-NO" sz="1400" dirty="0" smtClean="0"/>
              <a:t>Kommunene er </a:t>
            </a:r>
            <a:r>
              <a:rPr lang="nb-NO" sz="1400" dirty="0"/>
              <a:t>ganske like på daglig </a:t>
            </a:r>
            <a:r>
              <a:rPr lang="nb-NO" sz="1400" dirty="0" smtClean="0"/>
              <a:t>basis</a:t>
            </a:r>
            <a:r>
              <a:rPr lang="nb-NO" sz="1400" dirty="0"/>
              <a:t> </a:t>
            </a:r>
            <a:r>
              <a:rPr lang="nb-NO" sz="1400" dirty="0" smtClean="0"/>
              <a:t>ved at begge består av en </a:t>
            </a:r>
            <a:r>
              <a:rPr lang="nb-NO" sz="1400" dirty="0"/>
              <a:t>større «klynge» og et par </a:t>
            </a:r>
            <a:r>
              <a:rPr lang="nb-NO" sz="1400" dirty="0" smtClean="0"/>
              <a:t>mindre. </a:t>
            </a:r>
          </a:p>
          <a:p>
            <a:pPr marL="171450" indent="-171450">
              <a:buFontTx/>
              <a:buChar char="-"/>
            </a:pPr>
            <a:r>
              <a:rPr lang="nb-NO" sz="1400" dirty="0" smtClean="0"/>
              <a:t>Nettverket større i Levanger enn i </a:t>
            </a:r>
            <a:r>
              <a:rPr lang="nb-NO" sz="1400" dirty="0"/>
              <a:t>Stjørdal </a:t>
            </a:r>
            <a:r>
              <a:rPr lang="nb-NO" sz="1400" dirty="0" smtClean="0"/>
              <a:t>(henholdsvis 33 og </a:t>
            </a:r>
            <a:r>
              <a:rPr lang="nb-NO" sz="1400" dirty="0"/>
              <a:t>20</a:t>
            </a:r>
            <a:r>
              <a:rPr lang="nb-NO" sz="1400" dirty="0" smtClean="0"/>
              <a:t>).</a:t>
            </a:r>
          </a:p>
          <a:p>
            <a:pPr marL="171450" indent="-171450">
              <a:buFontTx/>
              <a:buChar char="-"/>
            </a:pPr>
            <a:r>
              <a:rPr lang="nb-NO" sz="1400" dirty="0" smtClean="0"/>
              <a:t>Det er særlig på området </a:t>
            </a:r>
            <a:r>
              <a:rPr lang="nb-NO" sz="1400" i="1" dirty="0" smtClean="0"/>
              <a:t>tildeling av bolig</a:t>
            </a:r>
            <a:r>
              <a:rPr lang="nb-NO" sz="1400" dirty="0" smtClean="0"/>
              <a:t> at kommunene skiller seg fra hverandre.</a:t>
            </a:r>
            <a:endParaRPr lang="nb-NO" sz="1400" dirty="0"/>
          </a:p>
          <a:p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10477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tel 1"/>
          <p:cNvSpPr>
            <a:spLocks noGrp="1"/>
          </p:cNvSpPr>
          <p:nvPr>
            <p:ph type="title"/>
          </p:nvPr>
        </p:nvSpPr>
        <p:spPr>
          <a:xfrm>
            <a:off x="452339" y="908720"/>
            <a:ext cx="8229600" cy="432048"/>
          </a:xfrm>
        </p:spPr>
        <p:txBody>
          <a:bodyPr/>
          <a:lstStyle/>
          <a:p>
            <a:r>
              <a:rPr lang="nb-NO" sz="1800" dirty="0"/>
              <a:t>Hele nettverket, daglig og ukentlig kontakt, </a:t>
            </a:r>
            <a:r>
              <a:rPr lang="nb-NO" sz="1800" u="sng" dirty="0" smtClean="0"/>
              <a:t>Levanger </a:t>
            </a:r>
            <a:r>
              <a:rPr lang="nb-NO" sz="1800" u="sng" dirty="0"/>
              <a:t>og </a:t>
            </a:r>
            <a:r>
              <a:rPr lang="nb-NO" sz="1800" u="sng" dirty="0" smtClean="0"/>
              <a:t>Steinkjer </a:t>
            </a:r>
            <a:r>
              <a:rPr lang="nb-NO" sz="1800" u="sng" dirty="0"/>
              <a:t>kommuner</a:t>
            </a:r>
            <a:endParaRPr lang="nb-NO" sz="1800" u="sng" dirty="0" smtClean="0">
              <a:latin typeface="Arial" charset="0"/>
              <a:cs typeface="Arial" charset="0"/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580753" y="4787974"/>
            <a:ext cx="4041775" cy="25539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sz="1000" b="0" dirty="0"/>
              <a:t>Figur 19: Daglig og ukentlig kontakt, hele nettverket Steinkjer</a:t>
            </a:r>
          </a:p>
        </p:txBody>
      </p:sp>
      <p:pic>
        <p:nvPicPr>
          <p:cNvPr id="17413" name="Plassholder for innhold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1997" y="1412776"/>
            <a:ext cx="4129088" cy="3384550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7414" name="Plassholder for innhold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1" y="1412776"/>
            <a:ext cx="4040188" cy="3376612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Rektangel 1"/>
          <p:cNvSpPr/>
          <p:nvPr/>
        </p:nvSpPr>
        <p:spPr>
          <a:xfrm>
            <a:off x="489667" y="4797152"/>
            <a:ext cx="381642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nb-NO" sz="1000" dirty="0">
                <a:latin typeface="Arial" pitchFamily="34" charset="0"/>
                <a:cs typeface="Arial" pitchFamily="34" charset="0"/>
              </a:rPr>
              <a:t>Figur 18: Daglig og ukentlig kontakt, hele nettverket, Levanger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24</a:t>
            </a:fld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467540" y="5157192"/>
            <a:ext cx="8208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nb-NO" sz="1600" dirty="0"/>
              <a:t>I</a:t>
            </a:r>
            <a:r>
              <a:rPr lang="nb-NO" sz="1600" dirty="0" smtClean="0"/>
              <a:t> forhold til Steinkjer er Levanger sitt boligsosiale nettverk mye større. Det er interessant å reflektere over om forskjellen er reell.  </a:t>
            </a:r>
          </a:p>
          <a:p>
            <a:pPr marL="171450" indent="-171450">
              <a:buFontTx/>
              <a:buChar char="-"/>
            </a:pPr>
            <a:r>
              <a:rPr lang="nb-NO" sz="1600" dirty="0" smtClean="0"/>
              <a:t>Nettverket i Steinkjer ser ut til å være mer integrert enn Levanger sitt. </a:t>
            </a:r>
          </a:p>
          <a:p>
            <a:pPr marL="171450" indent="-171450">
              <a:buFontTx/>
              <a:buChar char="-"/>
            </a:pPr>
            <a:r>
              <a:rPr lang="nb-NO" sz="1600" dirty="0" smtClean="0"/>
              <a:t>Nettverket i begge kommunene er holdt sammen eller koordinert av et mindre antall brobyggere.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28675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>
          <a:xfrm>
            <a:off x="486866" y="908720"/>
            <a:ext cx="8229600" cy="360040"/>
          </a:xfrm>
        </p:spPr>
        <p:txBody>
          <a:bodyPr/>
          <a:lstStyle/>
          <a:p>
            <a:pPr>
              <a:defRPr/>
            </a:pPr>
            <a:r>
              <a:rPr lang="nb-NO" sz="1800" dirty="0"/>
              <a:t>Daglig og ukentlig kontakt, hele nettverket</a:t>
            </a:r>
            <a:r>
              <a:rPr lang="nb-NO" sz="1800" dirty="0" smtClean="0"/>
              <a:t>, </a:t>
            </a:r>
            <a:r>
              <a:rPr lang="nb-NO" sz="1800" u="sng" dirty="0" smtClean="0"/>
              <a:t>Levanger og Molde kommuner</a:t>
            </a:r>
            <a:endParaRPr lang="nb-NO" sz="2800" u="sng" dirty="0" smtClean="0">
              <a:latin typeface="Arial" charset="0"/>
              <a:cs typeface="Arial" charset="0"/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71761" y="5085184"/>
            <a:ext cx="4040188" cy="21602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b-NO" sz="1000" b="0" dirty="0"/>
              <a:t>Figur 20: Daglig og ukentlig kontakt, hele nettverket</a:t>
            </a:r>
            <a:r>
              <a:rPr lang="nb-NO" sz="1000" b="0" dirty="0" smtClean="0"/>
              <a:t>, Levanger</a:t>
            </a:r>
            <a:r>
              <a:rPr lang="nb-NO" sz="1200" b="0" dirty="0"/>
              <a:t>	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95254" y="5085184"/>
            <a:ext cx="4041775" cy="21602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b-NO" sz="1000" b="0" dirty="0"/>
              <a:t>Figur 21: Daglig og ukentlig kontakt, hele nettverket, Molde</a:t>
            </a:r>
          </a:p>
        </p:txBody>
      </p:sp>
      <p:pic>
        <p:nvPicPr>
          <p:cNvPr id="18437" name="Plassholder for innhold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7188" y="1412776"/>
            <a:ext cx="4122611" cy="3672408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8438" name="Plassholder for innhold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554" y="1412776"/>
            <a:ext cx="4104456" cy="3657672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25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506785" y="5301208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nb-NO" sz="1600" dirty="0" smtClean="0"/>
              <a:t>Nettverkene i Molde og Levanger har flere fellestrekk</a:t>
            </a:r>
          </a:p>
          <a:p>
            <a:pPr marL="628650" lvl="1" indent="-171450">
              <a:buFontTx/>
              <a:buChar char="-"/>
            </a:pPr>
            <a:r>
              <a:rPr lang="nb-NO" sz="1600" dirty="0" smtClean="0"/>
              <a:t>Nettverket består at to klare klynger</a:t>
            </a:r>
          </a:p>
          <a:p>
            <a:pPr marL="628650" lvl="1" indent="-171450">
              <a:buFontTx/>
              <a:buChar char="-"/>
            </a:pPr>
            <a:r>
              <a:rPr lang="nb-NO" sz="1600" dirty="0" smtClean="0"/>
              <a:t>Klyngene er koordinert (eller ikke) av noen få og sterke brobyggere</a:t>
            </a:r>
          </a:p>
          <a:p>
            <a:pPr marL="171450" indent="-171450">
              <a:buFontTx/>
              <a:buChar char="-"/>
            </a:pPr>
            <a:r>
              <a:rPr lang="nb-NO" sz="1600" dirty="0" smtClean="0"/>
              <a:t>Kommunene har ulike klynger. I Levanger består den ene klart av tildeling, i Molde består den av ulike planleggere.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46141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432048"/>
          </a:xfrm>
        </p:spPr>
        <p:txBody>
          <a:bodyPr/>
          <a:lstStyle/>
          <a:p>
            <a:r>
              <a:rPr lang="nb-NO" sz="2800" u="sng" dirty="0" smtClean="0">
                <a:latin typeface="Arial" charset="0"/>
                <a:cs typeface="Arial" charset="0"/>
              </a:rPr>
              <a:t>Tildelingsnettverket</a:t>
            </a:r>
            <a:r>
              <a:rPr lang="nb-NO" sz="2800" dirty="0" smtClean="0">
                <a:latin typeface="Arial" charset="0"/>
                <a:cs typeface="Arial" charset="0"/>
              </a:rPr>
              <a:t> i Levanger og Molde</a:t>
            </a:r>
            <a:endParaRPr lang="nb-NO" sz="3600" dirty="0" smtClean="0">
              <a:latin typeface="Arial" charset="0"/>
              <a:cs typeface="Arial" charset="0"/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27248" y="4941168"/>
            <a:ext cx="4040188" cy="4320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sz="1000" b="0" dirty="0"/>
              <a:t>Figur </a:t>
            </a:r>
            <a:r>
              <a:rPr lang="nb-NO" sz="1000" b="0" dirty="0" smtClean="0"/>
              <a:t>22: </a:t>
            </a:r>
            <a:r>
              <a:rPr lang="nb-NO" sz="1000" b="0" dirty="0"/>
              <a:t>Kun aktører med funksjonen tildeling, daglig og ukentlig kontakt, Levanger</a:t>
            </a:r>
            <a:r>
              <a:rPr lang="nb-NO" sz="1000" dirty="0"/>
              <a:t>	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35996" y="4941168"/>
            <a:ext cx="3816424" cy="43204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b-NO" sz="1000" b="0" dirty="0"/>
              <a:t>Figur </a:t>
            </a:r>
            <a:r>
              <a:rPr lang="nb-NO" sz="1000" b="0" dirty="0" smtClean="0"/>
              <a:t>23: </a:t>
            </a:r>
            <a:r>
              <a:rPr lang="nb-NO" sz="1000" b="0" dirty="0"/>
              <a:t>Kun aktører med funksjonen tildeling, daglig og ukentlig kontakt, Molde</a:t>
            </a:r>
          </a:p>
        </p:txBody>
      </p:sp>
      <p:pic>
        <p:nvPicPr>
          <p:cNvPr id="20485" name="Plassholder for innhold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315" y="1484784"/>
            <a:ext cx="4135685" cy="3456426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26</a:t>
            </a:fld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453455" y="5373216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nb-NO" sz="1600" dirty="0" smtClean="0"/>
              <a:t>Når en tar vekk alle andre relasjoner enn tildeling i seg sjøl, blir nettverket rundt funksjonen veldig tydelig.</a:t>
            </a:r>
          </a:p>
          <a:p>
            <a:pPr marL="171450" indent="-171450">
              <a:buFontTx/>
              <a:buChar char="-"/>
            </a:pPr>
            <a:r>
              <a:rPr lang="nb-NO" sz="1600" dirty="0" smtClean="0"/>
              <a:t>Forskjellen mellom Levanger og Molde blir enda tydeligere: arbeidet med tildeling i Molde er fordelt på fem personer, mens det i Levanger er fordelt på 13 personer. </a:t>
            </a:r>
            <a:endParaRPr lang="nb-NO" sz="1600" dirty="0"/>
          </a:p>
        </p:txBody>
      </p:sp>
      <p:pic>
        <p:nvPicPr>
          <p:cNvPr id="9" name="Plassholder for innhold 8"/>
          <p:cNvPicPr>
            <a:picLocks noGrp="1" noChangeAspect="1"/>
          </p:cNvPicPr>
          <p:nvPr>
            <p:ph sz="quarter" idx="4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t="5836" r="17316" b="31685"/>
          <a:stretch/>
        </p:blipFill>
        <p:spPr>
          <a:xfrm>
            <a:off x="4636348" y="1484784"/>
            <a:ext cx="3824084" cy="3456384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95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tel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785812"/>
          </a:xfrm>
        </p:spPr>
        <p:txBody>
          <a:bodyPr/>
          <a:lstStyle/>
          <a:p>
            <a:r>
              <a:rPr lang="nb-NO" sz="2400" dirty="0" smtClean="0">
                <a:latin typeface="Arial" charset="0"/>
                <a:cs typeface="Arial" charset="0"/>
              </a:rPr>
              <a:t>Funksjonen </a:t>
            </a:r>
            <a:r>
              <a:rPr lang="nb-NO" sz="2400" i="1" dirty="0" smtClean="0">
                <a:latin typeface="Arial" charset="0"/>
                <a:cs typeface="Arial" charset="0"/>
              </a:rPr>
              <a:t>økonomi</a:t>
            </a:r>
            <a:r>
              <a:rPr lang="nb-NO" sz="2400" dirty="0" smtClean="0">
                <a:latin typeface="Arial" charset="0"/>
                <a:cs typeface="Arial" charset="0"/>
              </a:rPr>
              <a:t> sin plass i det boligsosiale nettverket. Levanger og Stjørdal</a:t>
            </a:r>
            <a:endParaRPr lang="nb-NO" sz="2800" dirty="0" smtClean="0">
              <a:latin typeface="Arial" charset="0"/>
              <a:cs typeface="Arial" charset="0"/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95536" y="5301208"/>
            <a:ext cx="4040188" cy="36004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nb-NO" sz="1000" b="0" dirty="0" smtClean="0"/>
              <a:t>Figur 28: Funksjonen </a:t>
            </a:r>
            <a:r>
              <a:rPr lang="nb-NO" sz="1000" b="0" i="1" dirty="0" smtClean="0"/>
              <a:t>Økonomi</a:t>
            </a:r>
            <a:r>
              <a:rPr lang="nb-NO" sz="1000" b="0" dirty="0" smtClean="0"/>
              <a:t> og deres nærmeste relasjoner, daglig og ukentlig kontakt, Levanger</a:t>
            </a:r>
            <a:endParaRPr lang="nb-NO" sz="1000" b="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64583" y="5293940"/>
            <a:ext cx="4041775" cy="36004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nb-NO" sz="1000" b="0" dirty="0"/>
              <a:t>Figur </a:t>
            </a:r>
            <a:r>
              <a:rPr lang="nb-NO" sz="1000" b="0" dirty="0" smtClean="0"/>
              <a:t>29: </a:t>
            </a:r>
            <a:r>
              <a:rPr lang="nb-NO" sz="1000" b="0" dirty="0"/>
              <a:t>Funksjonen </a:t>
            </a:r>
            <a:r>
              <a:rPr lang="nb-NO" sz="1000" b="0" i="1" dirty="0"/>
              <a:t>Økonomi</a:t>
            </a:r>
            <a:r>
              <a:rPr lang="nb-NO" sz="1000" b="0" dirty="0"/>
              <a:t> og deres nærmeste relasjoner, daglig og ukentlig kontakt, </a:t>
            </a:r>
            <a:r>
              <a:rPr lang="nb-NO" sz="1000" b="0" dirty="0" smtClean="0"/>
              <a:t>Stjørdal</a:t>
            </a:r>
            <a:endParaRPr lang="nb-NO" sz="1000" b="0" dirty="0"/>
          </a:p>
        </p:txBody>
      </p:sp>
      <p:pic>
        <p:nvPicPr>
          <p:cNvPr id="23557" name="Plassholder for innhold 8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7" b="8210"/>
          <a:stretch/>
        </p:blipFill>
        <p:spPr>
          <a:xfrm>
            <a:off x="4644008" y="1844824"/>
            <a:ext cx="4249220" cy="3456384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3558" name="Plassholder for innhold 10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2" b="6904"/>
          <a:stretch/>
        </p:blipFill>
        <p:spPr>
          <a:xfrm>
            <a:off x="395536" y="1844824"/>
            <a:ext cx="4212145" cy="3456384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27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95536" y="5805264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nb-NO" sz="1600" dirty="0" smtClean="0"/>
              <a:t>I Stjørdal ser det ut som om </a:t>
            </a:r>
            <a:r>
              <a:rPr lang="nb-NO" sz="1600" i="1" dirty="0" smtClean="0"/>
              <a:t>økonomi</a:t>
            </a:r>
            <a:r>
              <a:rPr lang="nb-NO" sz="1600" dirty="0" smtClean="0"/>
              <a:t> </a:t>
            </a:r>
            <a:r>
              <a:rPr lang="nb-NO" sz="1600" dirty="0"/>
              <a:t>har en lite sentral plass i nettverket totalt sett</a:t>
            </a:r>
            <a:r>
              <a:rPr lang="nb-NO" sz="160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nb-NO" sz="1600" dirty="0" smtClean="0"/>
              <a:t>I Levanger var det mange innafor området </a:t>
            </a:r>
            <a:r>
              <a:rPr lang="nb-NO" sz="1600" i="1" dirty="0" smtClean="0"/>
              <a:t>økonomi</a:t>
            </a:r>
            <a:r>
              <a:rPr lang="nb-NO" sz="1600" dirty="0" smtClean="0"/>
              <a:t> som ikke har svart. 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3363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tel 1"/>
          <p:cNvSpPr>
            <a:spLocks noGrp="1"/>
          </p:cNvSpPr>
          <p:nvPr>
            <p:ph type="title"/>
          </p:nvPr>
        </p:nvSpPr>
        <p:spPr>
          <a:xfrm>
            <a:off x="442789" y="764704"/>
            <a:ext cx="8229600" cy="785812"/>
          </a:xfrm>
        </p:spPr>
        <p:txBody>
          <a:bodyPr/>
          <a:lstStyle/>
          <a:p>
            <a:r>
              <a:rPr lang="nb-NO" sz="2800" dirty="0" smtClean="0">
                <a:latin typeface="Arial" charset="0"/>
                <a:cs typeface="Arial" charset="0"/>
              </a:rPr>
              <a:t>Politisk involvering: Driftsstyrer</a:t>
            </a:r>
          </a:p>
        </p:txBody>
      </p:sp>
      <p:sp>
        <p:nvSpPr>
          <p:cNvPr id="24579" name="Plassholder for tekst 2"/>
          <p:cNvSpPr>
            <a:spLocks noGrp="1"/>
          </p:cNvSpPr>
          <p:nvPr>
            <p:ph type="body" idx="1"/>
          </p:nvPr>
        </p:nvSpPr>
        <p:spPr>
          <a:xfrm>
            <a:off x="467544" y="5157192"/>
            <a:ext cx="4040188" cy="288032"/>
          </a:xfrm>
        </p:spPr>
        <p:txBody>
          <a:bodyPr/>
          <a:lstStyle/>
          <a:p>
            <a:r>
              <a:rPr lang="nb-NO" sz="1000" b="0" dirty="0" smtClean="0">
                <a:latin typeface="Arial" charset="0"/>
                <a:cs typeface="Arial" charset="0"/>
              </a:rPr>
              <a:t>Figur 30: Kontakt med Driftsstyret, Levanger</a:t>
            </a:r>
          </a:p>
        </p:txBody>
      </p:sp>
      <p:sp>
        <p:nvSpPr>
          <p:cNvPr id="24580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08004" y="5157192"/>
            <a:ext cx="4041775" cy="288032"/>
          </a:xfrm>
        </p:spPr>
        <p:txBody>
          <a:bodyPr/>
          <a:lstStyle/>
          <a:p>
            <a:r>
              <a:rPr lang="nb-NO" sz="1000" b="0" dirty="0">
                <a:latin typeface="Arial" charset="0"/>
                <a:cs typeface="Arial" charset="0"/>
              </a:rPr>
              <a:t>Figur 31: Kontakt med Drift og forvaltning, Molde</a:t>
            </a:r>
          </a:p>
        </p:txBody>
      </p:sp>
      <p:pic>
        <p:nvPicPr>
          <p:cNvPr id="24581" name="Plassholder for innhold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484784"/>
            <a:ext cx="4040188" cy="3754438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4582" name="Plassholder for innhold 5"/>
          <p:cNvPicPr>
            <a:picLocks noGrp="1" noChangeAspect="1"/>
          </p:cNvPicPr>
          <p:nvPr>
            <p:ph sz="quarter" idx="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09" b="12476"/>
          <a:stretch/>
        </p:blipFill>
        <p:spPr>
          <a:xfrm>
            <a:off x="4608004" y="1484784"/>
            <a:ext cx="3767297" cy="3744415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28</a:t>
            </a:fld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467544" y="5517232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Bildene viser at </a:t>
            </a:r>
          </a:p>
          <a:p>
            <a:pPr marL="171450" indent="-171450">
              <a:buFontTx/>
              <a:buChar char="-"/>
            </a:pPr>
            <a:r>
              <a:rPr lang="nb-NO" sz="1200" dirty="0" smtClean="0"/>
              <a:t>To personer gir informasjon til, en får informasjon fra og en diskuterer faglige spørsmål med (-), i Levanger</a:t>
            </a:r>
          </a:p>
          <a:p>
            <a:pPr marL="171450" indent="-171450">
              <a:buFontTx/>
              <a:buChar char="-"/>
            </a:pPr>
            <a:r>
              <a:rPr lang="nb-NO" sz="1200" dirty="0" smtClean="0"/>
              <a:t>To personer gir informasjon til, fire får informasjon fra og to legger fram saker for (-) i Molde</a:t>
            </a:r>
          </a:p>
          <a:p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38191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tel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085584" cy="785813"/>
          </a:xfrm>
        </p:spPr>
        <p:txBody>
          <a:bodyPr/>
          <a:lstStyle/>
          <a:p>
            <a:r>
              <a:rPr lang="nb-NO" sz="2800" dirty="0" smtClean="0">
                <a:latin typeface="Arial" charset="0"/>
                <a:cs typeface="Arial" charset="0"/>
              </a:rPr>
              <a:t>Politisk involvering: Plan og utvikling</a:t>
            </a:r>
            <a:endParaRPr lang="nb-NO" sz="2000" dirty="0" smtClean="0">
              <a:latin typeface="Arial" charset="0"/>
              <a:cs typeface="Arial" charset="0"/>
            </a:endParaRPr>
          </a:p>
        </p:txBody>
      </p:sp>
      <p:sp>
        <p:nvSpPr>
          <p:cNvPr id="25603" name="Plassholder for tekst 2"/>
          <p:cNvSpPr>
            <a:spLocks noGrp="1"/>
          </p:cNvSpPr>
          <p:nvPr>
            <p:ph type="body" idx="1"/>
          </p:nvPr>
        </p:nvSpPr>
        <p:spPr>
          <a:xfrm>
            <a:off x="611560" y="5229200"/>
            <a:ext cx="3816424" cy="288032"/>
          </a:xfrm>
        </p:spPr>
        <p:txBody>
          <a:bodyPr/>
          <a:lstStyle/>
          <a:p>
            <a:r>
              <a:rPr lang="nb-NO" sz="1000" b="0" dirty="0" smtClean="0">
                <a:latin typeface="Arial" charset="0"/>
                <a:cs typeface="Arial" charset="0"/>
              </a:rPr>
              <a:t>Figur 32: Kontakt med Plan og utvikling, Levanger</a:t>
            </a:r>
          </a:p>
        </p:txBody>
      </p:sp>
      <p:pic>
        <p:nvPicPr>
          <p:cNvPr id="25604" name="Plassholder for innhold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1340768"/>
            <a:ext cx="3816424" cy="3960440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560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4008" y="5229200"/>
            <a:ext cx="4041775" cy="279722"/>
          </a:xfrm>
        </p:spPr>
        <p:txBody>
          <a:bodyPr/>
          <a:lstStyle/>
          <a:p>
            <a:r>
              <a:rPr lang="nb-NO" sz="1000" b="0" dirty="0">
                <a:latin typeface="Arial" charset="0"/>
                <a:cs typeface="Arial" charset="0"/>
              </a:rPr>
              <a:t>Figur 33: Kontakt med Plan og utvikling, Molde</a:t>
            </a: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29</a:t>
            </a:fld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40768"/>
            <a:ext cx="4041775" cy="3960439"/>
          </a:xfrm>
          <a:ln>
            <a:solidFill>
              <a:schemeClr val="accent1"/>
            </a:solidFill>
          </a:ln>
        </p:spPr>
      </p:pic>
      <p:sp>
        <p:nvSpPr>
          <p:cNvPr id="4" name="TekstSylinder 3"/>
          <p:cNvSpPr txBox="1"/>
          <p:nvPr/>
        </p:nvSpPr>
        <p:spPr>
          <a:xfrm>
            <a:off x="611560" y="5517232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Bildene viser at </a:t>
            </a:r>
          </a:p>
          <a:p>
            <a:pPr marL="285750" indent="-285750">
              <a:buFontTx/>
              <a:buChar char="-"/>
            </a:pPr>
            <a:r>
              <a:rPr lang="nb-NO" sz="1400" dirty="0" smtClean="0"/>
              <a:t>en gir informasjon til og en får informasjon fra (-) i Levanger</a:t>
            </a:r>
          </a:p>
          <a:p>
            <a:pPr marL="285750" indent="-285750">
              <a:buFontTx/>
              <a:buChar char="-"/>
            </a:pPr>
            <a:r>
              <a:rPr lang="nb-NO" sz="1400" dirty="0" smtClean="0"/>
              <a:t>fire gir informasjon til, seks får informasjon fra, fem legger fram saker for og to diskuterer faglige spørsmål med (-) i Molde 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50292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785812"/>
          </a:xfrm>
        </p:spPr>
        <p:txBody>
          <a:bodyPr/>
          <a:lstStyle/>
          <a:p>
            <a:r>
              <a:rPr lang="nb-NO" sz="3200" dirty="0" smtClean="0">
                <a:latin typeface="Arial" charset="0"/>
                <a:cs typeface="Arial" charset="0"/>
              </a:rPr>
              <a:t>Politisk involvering: Ordfører</a:t>
            </a:r>
          </a:p>
        </p:txBody>
      </p:sp>
      <p:sp>
        <p:nvSpPr>
          <p:cNvPr id="26627" name="Plassholder for tekst 2"/>
          <p:cNvSpPr>
            <a:spLocks noGrp="1"/>
          </p:cNvSpPr>
          <p:nvPr>
            <p:ph type="body" idx="1"/>
          </p:nvPr>
        </p:nvSpPr>
        <p:spPr>
          <a:xfrm>
            <a:off x="467544" y="5085184"/>
            <a:ext cx="4040188" cy="288032"/>
          </a:xfrm>
        </p:spPr>
        <p:txBody>
          <a:bodyPr/>
          <a:lstStyle/>
          <a:p>
            <a:r>
              <a:rPr lang="nb-NO" sz="1000" b="0" dirty="0" smtClean="0">
                <a:latin typeface="Arial" charset="0"/>
                <a:cs typeface="Arial" charset="0"/>
              </a:rPr>
              <a:t>Figur 34: Kontakt med ordfører, Levanger</a:t>
            </a:r>
          </a:p>
        </p:txBody>
      </p:sp>
      <p:pic>
        <p:nvPicPr>
          <p:cNvPr id="26628" name="Plassholder for innhold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628800"/>
            <a:ext cx="4040187" cy="3528392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6629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572000" y="5085184"/>
            <a:ext cx="4041775" cy="288032"/>
          </a:xfrm>
        </p:spPr>
        <p:txBody>
          <a:bodyPr/>
          <a:lstStyle/>
          <a:p>
            <a:r>
              <a:rPr lang="nb-NO" sz="1000" b="0" dirty="0" smtClean="0">
                <a:latin typeface="Arial" charset="0"/>
                <a:cs typeface="Arial" charset="0"/>
              </a:rPr>
              <a:t>Figur 35: kontakt med ordfører, Stjørdal</a:t>
            </a: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30</a:t>
            </a:fld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28800"/>
            <a:ext cx="4041775" cy="3528392"/>
          </a:xfrm>
          <a:ln>
            <a:solidFill>
              <a:schemeClr val="accent1"/>
            </a:solidFill>
          </a:ln>
        </p:spPr>
      </p:pic>
      <p:sp>
        <p:nvSpPr>
          <p:cNvPr id="4" name="TekstSylinder 3"/>
          <p:cNvSpPr txBox="1"/>
          <p:nvPr/>
        </p:nvSpPr>
        <p:spPr>
          <a:xfrm>
            <a:off x="539552" y="5445224"/>
            <a:ext cx="80648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Bildene viser at</a:t>
            </a:r>
          </a:p>
          <a:p>
            <a:pPr marL="171450" indent="-171450">
              <a:buFontTx/>
              <a:buChar char="-"/>
            </a:pPr>
            <a:r>
              <a:rPr lang="nb-NO" sz="1400" dirty="0" smtClean="0"/>
              <a:t>to gir informasjon til og tre får informasjon fra (-) i Levanger</a:t>
            </a:r>
          </a:p>
          <a:p>
            <a:pPr marL="171450" indent="-171450">
              <a:buFontTx/>
              <a:buChar char="-"/>
            </a:pPr>
            <a:r>
              <a:rPr lang="nb-NO" sz="1400" dirty="0" smtClean="0"/>
              <a:t>åtte gir informasjon til, tre får informasjon fra, to legger fram saker for og en diskuterer faglige spørsmål med (-) i Stjørdal </a:t>
            </a:r>
          </a:p>
          <a:p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5648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785812"/>
          </a:xfrm>
        </p:spPr>
        <p:txBody>
          <a:bodyPr/>
          <a:lstStyle/>
          <a:p>
            <a:r>
              <a:rPr lang="nb-NO" sz="3200" dirty="0" smtClean="0">
                <a:latin typeface="Arial" charset="0"/>
                <a:cs typeface="Arial" charset="0"/>
              </a:rPr>
              <a:t>All politisk kontakt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67544" y="4869160"/>
            <a:ext cx="4040188" cy="43204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b-NO" sz="1000" b="0" dirty="0" smtClean="0"/>
              <a:t>Figur 36: All politisk kontakt, boligsosialt område, Levanger</a:t>
            </a:r>
            <a:endParaRPr lang="nb-NO" sz="1000" b="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4008" y="5013176"/>
            <a:ext cx="4041775" cy="2880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sz="1000" b="0" dirty="0" smtClean="0"/>
              <a:t>Figur 37: All politisk kontakt, boligsosialt område, Molde</a:t>
            </a:r>
            <a:endParaRPr lang="nb-NO" sz="1000" b="0" dirty="0"/>
          </a:p>
        </p:txBody>
      </p:sp>
      <p:pic>
        <p:nvPicPr>
          <p:cNvPr id="27653" name="Plassholder for innhold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4008" y="1700808"/>
            <a:ext cx="4041775" cy="3378200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7654" name="Plassholder for innhold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700808"/>
            <a:ext cx="4100512" cy="3384550"/>
          </a:xfrm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Kommentarer til nettverksanalyse, Levanger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31</a:t>
            </a:fld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467544" y="5445224"/>
            <a:ext cx="82089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Bildene viser at Molde har atskillig større kontaktflate mellom administrasjon og politikere på det boligsosiale området enn Levanger.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556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har SNA gitt kommunene?	</a:t>
            </a:r>
            <a:endParaRPr lang="nb-NO" dirty="0"/>
          </a:p>
        </p:txBody>
      </p:sp>
      <p:sp>
        <p:nvSpPr>
          <p:cNvPr id="10" name="Plassholder for innhold 9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Kommunene har fått et</a:t>
            </a:r>
          </a:p>
          <a:p>
            <a:r>
              <a:rPr lang="nb-NO" dirty="0" smtClean="0"/>
              <a:t>tydelig og gjenkjennelig bilde på «</a:t>
            </a:r>
            <a:r>
              <a:rPr lang="nb-NO" dirty="0" err="1" smtClean="0"/>
              <a:t>ståa</a:t>
            </a:r>
            <a:r>
              <a:rPr lang="nb-NO" dirty="0" smtClean="0"/>
              <a:t>» i organisasjonen</a:t>
            </a:r>
          </a:p>
          <a:p>
            <a:r>
              <a:rPr lang="nb-NO" dirty="0" smtClean="0"/>
              <a:t>viktig og omforent utgangspunkt for diskusjon rundt koordinering/organisering/samhandling i tjenestene</a:t>
            </a:r>
          </a:p>
          <a:p>
            <a:r>
              <a:rPr lang="nb-NO" dirty="0" smtClean="0"/>
              <a:t>nyttig sammenligningsgrunnlag med andre kommuner i tilsvarende situasjon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Nettverkssamling boligsosialt arbeid og rusarbeid, Kristiansund, 30.11.11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7358-6578-4891-9E91-763582D025C4}" type="slidenum">
              <a:rPr lang="nb-NO" smtClean="0"/>
              <a:pPr>
                <a:defRPr/>
              </a:pPr>
              <a:t>32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271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PPT-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PPT-mal</Template>
  <TotalTime>775</TotalTime>
  <Words>1876</Words>
  <Application>Microsoft Office PowerPoint</Application>
  <PresentationFormat>Skjermfremvisning (4:3)</PresentationFormat>
  <Paragraphs>341</Paragraphs>
  <Slides>32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32</vt:i4>
      </vt:variant>
    </vt:vector>
  </HeadingPairs>
  <TitlesOfParts>
    <vt:vector size="33" baseType="lpstr">
      <vt:lpstr>Tema PPT-mal</vt:lpstr>
      <vt:lpstr>Nettverksanalyse  og boligsosial planlegging</vt:lpstr>
      <vt:lpstr>Agenda</vt:lpstr>
      <vt:lpstr>Boligsosialt arbeid og planlegging I </vt:lpstr>
      <vt:lpstr>Boligsosialt arbeid og planlegging II </vt:lpstr>
      <vt:lpstr>Prosjektorganisering</vt:lpstr>
      <vt:lpstr>Bakgrunn for utviklingsprosjektet</vt:lpstr>
      <vt:lpstr>Viktige utfordringer i kommunal planlegging II/III</vt:lpstr>
      <vt:lpstr>Viktige utfordringer i kommunal planlegging III/III</vt:lpstr>
      <vt:lpstr>Revidert PBL av 2008 </vt:lpstr>
      <vt:lpstr>Ny planlov – innhold og konsekvenser I</vt:lpstr>
      <vt:lpstr>Hvordan prøvde vi å angripe utfordringene i Boligsosialt arbeid og planlegging?</vt:lpstr>
      <vt:lpstr>Hvordan er utfordringene løst forts.</vt:lpstr>
      <vt:lpstr>Hvordan er utfordringene løst forts.</vt:lpstr>
      <vt:lpstr>Hvordan er utfordringene løst forts.</vt:lpstr>
      <vt:lpstr>Hvorfor nettverksanalyse?</vt:lpstr>
      <vt:lpstr>Formål</vt:lpstr>
      <vt:lpstr>PowerPoint-presentasjon</vt:lpstr>
      <vt:lpstr>Hvordan leser vi SNA-data?</vt:lpstr>
      <vt:lpstr>Stjerneformet nettverk</vt:lpstr>
      <vt:lpstr>Sirkulært nettverk</vt:lpstr>
      <vt:lpstr>Lineært nettverk</vt:lpstr>
      <vt:lpstr>Forkortelser for funksjoner brukt i presentasjonen</vt:lpstr>
      <vt:lpstr>Hele nettverket, daglig kontakt, Levanger og Stjørdal kommuner</vt:lpstr>
      <vt:lpstr>Hele nettverket, daglig og ukentlig kontakt, Levanger og Steinkjer kommuner</vt:lpstr>
      <vt:lpstr>Daglig og ukentlig kontakt, hele nettverket, Levanger og Molde kommuner</vt:lpstr>
      <vt:lpstr>Tildelingsnettverket i Levanger og Molde</vt:lpstr>
      <vt:lpstr>Funksjonen økonomi sin plass i det boligsosiale nettverket. Levanger og Stjørdal</vt:lpstr>
      <vt:lpstr>Politisk involvering: Driftsstyrer</vt:lpstr>
      <vt:lpstr>Politisk involvering: Plan og utvikling</vt:lpstr>
      <vt:lpstr>Politisk involvering: Ordfører</vt:lpstr>
      <vt:lpstr>All politisk kontakt</vt:lpstr>
      <vt:lpstr>Hva har SNA gitt kommunene?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vvvvvv</dc:title>
  <dc:creator>Roar Tobro</dc:creator>
  <cp:lastModifiedBy>Geir Tangen (geirta)</cp:lastModifiedBy>
  <cp:revision>103</cp:revision>
  <cp:lastPrinted>2011-11-29T12:06:20Z</cp:lastPrinted>
  <dcterms:created xsi:type="dcterms:W3CDTF">2009-01-26T14:51:51Z</dcterms:created>
  <dcterms:modified xsi:type="dcterms:W3CDTF">2012-01-02T11:43:59Z</dcterms:modified>
</cp:coreProperties>
</file>